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0"/>
  </p:notesMasterIdLst>
  <p:sldIdLst>
    <p:sldId id="257" r:id="rId5"/>
    <p:sldId id="302" r:id="rId6"/>
    <p:sldId id="284" r:id="rId7"/>
    <p:sldId id="303" r:id="rId8"/>
    <p:sldId id="258" r:id="rId9"/>
    <p:sldId id="305" r:id="rId10"/>
    <p:sldId id="307" r:id="rId11"/>
    <p:sldId id="309" r:id="rId12"/>
    <p:sldId id="310" r:id="rId13"/>
    <p:sldId id="312" r:id="rId14"/>
    <p:sldId id="311" r:id="rId15"/>
    <p:sldId id="306" r:id="rId16"/>
    <p:sldId id="308" r:id="rId17"/>
    <p:sldId id="304" r:id="rId18"/>
    <p:sldId id="285" r:id="rId19"/>
  </p:sldIdLst>
  <p:sldSz cx="12192000" cy="6858000"/>
  <p:notesSz cx="6858000" cy="9144000"/>
  <p:embeddedFontLst>
    <p:embeddedFont>
      <p:font typeface="Sicoob Sans RC" panose="020B0503020204030204" pitchFamily="34" charset="0"/>
      <p:regular r:id="rId21"/>
      <p:bold r:id="rId22"/>
      <p:italic r:id="rId23"/>
      <p:boldItalic r:id="rId24"/>
    </p:embeddedFont>
    <p:embeddedFont>
      <p:font typeface="Sicoob Sans RC3" panose="020B0604020202020204" charset="0"/>
      <p:regular r:id="rId25"/>
      <p:bold r:id="rId26"/>
      <p:italic r:id="rId27"/>
      <p:boldItalic r:id="rId2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PT Padrão 24" id="{FF77F8B7-54BF-4087-B284-E1E4620CA3F5}">
          <p14:sldIdLst>
            <p14:sldId id="257"/>
            <p14:sldId id="302"/>
            <p14:sldId id="284"/>
            <p14:sldId id="303"/>
            <p14:sldId id="258"/>
            <p14:sldId id="305"/>
            <p14:sldId id="307"/>
            <p14:sldId id="309"/>
            <p14:sldId id="310"/>
            <p14:sldId id="312"/>
            <p14:sldId id="311"/>
            <p14:sldId id="306"/>
            <p14:sldId id="308"/>
            <p14:sldId id="304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5F0"/>
    <a:srgbClr val="00AE9D"/>
    <a:srgbClr val="003641"/>
    <a:srgbClr val="C9D200"/>
    <a:srgbClr val="4947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06" autoAdjust="0"/>
    <p:restoredTop sz="94660"/>
  </p:normalViewPr>
  <p:slideViewPr>
    <p:cSldViewPr snapToGrid="0">
      <p:cViewPr varScale="1">
        <p:scale>
          <a:sx n="72" d="100"/>
          <a:sy n="72" d="100"/>
        </p:scale>
        <p:origin x="77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4AFD0-EC5D-4372-B325-9D620D5D652D}" type="datetimeFigureOut">
              <a:rPr lang="pt-BR" smtClean="0"/>
              <a:t>18/07/2024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4EB99-5822-419B-993D-EC90C9E428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2634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FF8089-BFFF-EB23-1890-9266F6EFA6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FE7E26-F73F-A48E-666C-5AA39AD1C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2D0406-EDA0-187A-2D90-2CD2E3EAA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629D-840F-4F9F-A196-D905C182272B}" type="datetimeFigureOut">
              <a:rPr lang="pt-BR" smtClean="0"/>
              <a:t>18/07/2024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6D9D96D-6101-0C19-0862-CDA53C4D2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04370C3-A001-2A3C-3923-C057E2368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9CAE-2A55-441D-B228-AE3C72A9E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0190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EFEF14-4E77-36C9-D3BE-82815C373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9A4DE10-872E-FDF7-9F34-CBAF52D002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9473E8-E870-2E00-FDC8-F894B7A68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629D-840F-4F9F-A196-D905C182272B}" type="datetimeFigureOut">
              <a:rPr lang="pt-BR" smtClean="0"/>
              <a:t>18/07/2024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FF9D393-890E-95AF-E19C-35BB4B012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C8F99D-4D7D-8F95-6DF3-ACB5166A6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9CAE-2A55-441D-B228-AE3C72A9E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1083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0B53F04-2DA5-7B04-4783-C63279C61B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1CB7BFE-1C3F-D5CB-015F-5DC93480D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2D92D1-8483-2F14-D0E4-667D12F82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629D-840F-4F9F-A196-D905C182272B}" type="datetimeFigureOut">
              <a:rPr lang="pt-BR" smtClean="0"/>
              <a:t>18/07/2024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65CBFE1-73EA-3732-21FC-8D35EA721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66FD88-6D8D-1280-2647-A29C95AA6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9CAE-2A55-441D-B228-AE3C72A9E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6411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25E2A0C-A4CF-D145-C96E-D4042F08BA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48890" y="352046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ED8EE3-AE7C-BBDE-73D4-82306EF8A6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49310" y="352046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44FB2B8-87A0-0014-D9C5-FBC59B2FBA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49730" y="352046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46B12E98-DAFC-9A1D-957E-C5F615567B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50150" y="352046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EC653F3-803F-21C2-AB85-11A7C762A22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50570" y="352046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7764A48-3D9D-03CC-17D0-8EC0239CD0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67940" y="212219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1E2F212-9C96-142B-5DBC-37C7CBF7C22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68360" y="212219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C7A9BA7-2C25-CC0C-2DBA-459078EDC7B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68780" y="212219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354F2E9-9F71-84C7-43E6-E7FB20B80A4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069200" y="212219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FA28A32-B997-2441-DA04-F0DF25F8999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569620" y="212219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44417479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589116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1913C2-704E-C46C-A53F-0E31B6C72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48890" y="352046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0427FE9B-62C8-E5FD-D6FC-83B4704D6C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49310" y="352046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7EAEA19-1C50-2C7F-BE4C-0AA9813A1C1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49730" y="352046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AD6986F-DC33-45B5-2E98-B6DCF6F6D6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50150" y="352046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DA93510-1CA3-661E-C18B-212C9E548A3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50570" y="352046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6306864-8E7C-D46E-0B1E-714CB79A8E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67940" y="212219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670BACB-4660-D76C-770C-625F0FA9D40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68360" y="212219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672ADA3-D7C0-4C58-D1EA-D2A573C3BC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68780" y="212219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0D3AB075-CA1C-E399-C243-E6AE1F6063F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069200" y="212219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AE469B-FC41-D79F-E181-7CAAB526E99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569620" y="2122190"/>
            <a:ext cx="1062832" cy="1062832"/>
          </a:xfrm>
        </p:spPr>
        <p:txBody>
          <a:bodyPr>
            <a:normAutofit/>
          </a:bodyPr>
          <a:lstStyle>
            <a:lvl1pPr marL="0" indent="0" algn="ctr">
              <a:buNone/>
              <a:defRPr sz="700">
                <a:solidFill>
                  <a:schemeClr val="tx2"/>
                </a:solidFill>
              </a:defRPr>
            </a:lvl1pPr>
          </a:lstStyle>
          <a:p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9050045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D51534-EE0C-B9AB-70B1-BED4EE46E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00077D8-3F70-A8D1-B940-509D659F5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74A28E0-84D6-63F8-4697-95C57A602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629D-840F-4F9F-A196-D905C182272B}" type="datetimeFigureOut">
              <a:rPr lang="pt-BR" smtClean="0"/>
              <a:t>18/07/2024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D4170AE-C20F-BD6C-78EB-35722D38C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6FF3358-9FB6-050E-6A9A-F11008877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9CAE-2A55-441D-B228-AE3C72A9E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8796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90054F-BA62-7454-9718-EF33377BC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55DBCFA-8A0E-474D-8115-E20842B5B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ACF8A27-F4A1-C9AC-4DB7-23B7043DC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629D-840F-4F9F-A196-D905C182272B}" type="datetimeFigureOut">
              <a:rPr lang="pt-BR" smtClean="0"/>
              <a:t>18/07/2024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B5A2A39-EBEE-F7A5-E166-92F0B7C8F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85B1F64-E374-EDCD-581F-4F68E575C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9CAE-2A55-441D-B228-AE3C72A9E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000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927B8F-B4EC-6F8F-7D82-EABEF605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D7BA00-15B2-9389-C7EE-8FA26CEFEE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1FA52DD-3773-D824-0CF3-59C4ED389E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BCA7815-8EF3-584A-0F43-E8EB1694F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629D-840F-4F9F-A196-D905C182272B}" type="datetimeFigureOut">
              <a:rPr lang="pt-BR" smtClean="0"/>
              <a:t>18/07/2024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CDF8BF2-3A8F-778E-AA6C-512F84612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799981F-C882-06F2-4F69-53AAF4005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9CAE-2A55-441D-B228-AE3C72A9E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9281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775D2A-DF69-1D47-09DD-71E2C8581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A0B0247-9431-310B-33CE-58967EEB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803C79F-4646-8ECD-7A06-44B0C5D8D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F0A5306-083E-0059-123C-EE7FC2349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6304AC2-6FC4-536C-2037-D4D689610E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C393EF8-CC75-39E9-6523-B0C3E99B0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629D-840F-4F9F-A196-D905C182272B}" type="datetimeFigureOut">
              <a:rPr lang="pt-BR" smtClean="0"/>
              <a:t>18/07/2024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236DF75-4D11-04A9-E647-A4AC34751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3D509C3-85E3-DE3A-92F7-8F62456DA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9CAE-2A55-441D-B228-AE3C72A9E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6464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1C5F7E-AFF3-44D7-9696-B17D92406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CED10E9-5ADA-6389-9AB1-164FA4458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629D-840F-4F9F-A196-D905C182272B}" type="datetimeFigureOut">
              <a:rPr lang="pt-BR" smtClean="0"/>
              <a:t>18/07/2024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0E791D8-20DE-C316-C359-1DF3BA8BA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00A960E-694C-BC08-052D-97CD19DC9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9CAE-2A55-441D-B228-AE3C72A9E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1824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0AC72EA-000F-173A-39FC-8BE23268B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629D-840F-4F9F-A196-D905C182272B}" type="datetimeFigureOut">
              <a:rPr lang="pt-BR" smtClean="0"/>
              <a:t>18/07/2024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D7C927E-4377-3B9E-A92F-CF08B4CCC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A38AC91-7911-45A6-1F5F-D2456C177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9CAE-2A55-441D-B228-AE3C72A9E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4146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D47F4E-B2D1-50E0-FEDB-B92B386D6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36749B-7A10-33A6-0CB9-5D84B3C4D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67E10E-F37C-18A9-BAD9-D294C236BB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C32B852-B48F-5502-948C-767334471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629D-840F-4F9F-A196-D905C182272B}" type="datetimeFigureOut">
              <a:rPr lang="pt-BR" smtClean="0"/>
              <a:t>18/07/2024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98A4125-2E7E-2518-ABEB-9713968B9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F844908-5DA6-0A0B-DDCA-6D9189A56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9CAE-2A55-441D-B228-AE3C72A9E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4460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F11E02-7F50-B075-ACD5-E220361AA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FFEFDA2-6133-34BE-95C9-22F33D37A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D7F6CE9-1A49-6278-42B6-76BC8025C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927186B-E5CD-B7DE-3CE7-3121D2FA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629D-840F-4F9F-A196-D905C182272B}" type="datetimeFigureOut">
              <a:rPr lang="pt-BR" smtClean="0"/>
              <a:t>18/07/2024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8D9A192-F042-B892-0E88-53A4D7247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191E332-52A2-FA38-28AB-96BB42B82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29CAE-2A55-441D-B228-AE3C72A9E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2281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9063E95-2BF9-E484-0E56-CF283AA05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E3CBF1C-8EC5-7930-9452-C49147A07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FFB7DA-BBB0-4C22-9FA1-A279D491D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E629D-840F-4F9F-A196-D905C182272B}" type="datetimeFigureOut">
              <a:rPr lang="pt-BR" smtClean="0"/>
              <a:t>18/07/2024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BE46B84-8A60-C8E9-A3D5-80A66CD93C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1470C3A-5855-5753-E782-E7DE64D95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29CAE-2A55-441D-B228-AE3C72A9E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602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"/>
          <p:cNvSpPr/>
          <p:nvPr/>
        </p:nvSpPr>
        <p:spPr>
          <a:xfrm rot="10800000">
            <a:off x="0" y="-15772"/>
            <a:ext cx="12222695" cy="6889543"/>
          </a:xfrm>
          <a:prstGeom prst="rect">
            <a:avLst/>
          </a:prstGeom>
          <a:gradFill>
            <a:gsLst>
              <a:gs pos="0">
                <a:srgbClr val="00AE9D"/>
              </a:gs>
              <a:gs pos="99000">
                <a:srgbClr val="003641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764352">
              <a:defRPr sz="5400">
                <a:solidFill>
                  <a:srgbClr val="FFFFFF"/>
                </a:solidFill>
                <a:latin typeface="+mn-lt"/>
                <a:ea typeface="+mn-ea"/>
                <a:cs typeface="+mn-cs"/>
                <a:sym typeface="Poppins Medium"/>
              </a:defRPr>
            </a:pPr>
            <a:endParaRPr sz="2700" dirty="0"/>
          </a:p>
        </p:txBody>
      </p:sp>
      <p:pic>
        <p:nvPicPr>
          <p:cNvPr id="10" name="Imagem 9" descr="Homem com os braços para cima&#10;&#10;Descrição gerada automaticamente com confiança baixa">
            <a:extLst>
              <a:ext uri="{FF2B5EF4-FFF2-40B4-BE49-F238E27FC236}">
                <a16:creationId xmlns:a16="http://schemas.microsoft.com/office/drawing/2014/main" id="{0ED8EA5D-2422-E91B-23A4-43027AB1B9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05"/>
          <a:stretch/>
        </p:blipFill>
        <p:spPr>
          <a:xfrm>
            <a:off x="0" y="0"/>
            <a:ext cx="12222695" cy="6858000"/>
          </a:xfrm>
          <a:prstGeom prst="rect">
            <a:avLst/>
          </a:prstGeom>
        </p:spPr>
      </p:pic>
      <p:sp>
        <p:nvSpPr>
          <p:cNvPr id="15" name="Teamwork">
            <a:extLst>
              <a:ext uri="{FF2B5EF4-FFF2-40B4-BE49-F238E27FC236}">
                <a16:creationId xmlns:a16="http://schemas.microsoft.com/office/drawing/2014/main" id="{72D860F0-712C-92C9-F5FE-BEF080E3B6EC}"/>
              </a:ext>
            </a:extLst>
          </p:cNvPr>
          <p:cNvSpPr txBox="1"/>
          <p:nvPr/>
        </p:nvSpPr>
        <p:spPr>
          <a:xfrm>
            <a:off x="10708414" y="-47298"/>
            <a:ext cx="2101048" cy="226728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2400" dirty="0">
                <a:solidFill>
                  <a:schemeClr val="bg1">
                    <a:alpha val="20000"/>
                  </a:schemeClr>
                </a:solidFill>
                <a:latin typeface="Sicoob Sans RC3" panose="020B0503020204030204" pitchFamily="34" charset="0"/>
              </a:rPr>
              <a:t>+ + + + + + + + + + + + + + + + + + + + + + + + + + + + + + + + + + + + + + + + + + + + + + + +</a:t>
            </a:r>
            <a:endParaRPr sz="2400" dirty="0">
              <a:solidFill>
                <a:schemeClr val="bg1">
                  <a:alpha val="20000"/>
                </a:schemeClr>
              </a:solidFill>
              <a:latin typeface="Sicoob Sans RC3" panose="020B0503020204030204" pitchFamily="34" charset="0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797F0032-284E-964B-A5DE-065E87CE1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6609" y="5610248"/>
            <a:ext cx="1922329" cy="86047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871CE8E-6BB7-8E6F-9BA4-44550C7BC275}"/>
              </a:ext>
            </a:extLst>
          </p:cNvPr>
          <p:cNvSpPr txBox="1"/>
          <p:nvPr/>
        </p:nvSpPr>
        <p:spPr>
          <a:xfrm>
            <a:off x="7767620" y="5886595"/>
            <a:ext cx="2068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dirty="0">
                <a:solidFill>
                  <a:schemeClr val="bg1"/>
                </a:solidFill>
                <a:latin typeface="Sicoob Sans RC3" panose="020B0503020204030204" pitchFamily="34" charset="0"/>
              </a:rPr>
              <a:t>sicoob.com.br</a:t>
            </a:r>
          </a:p>
        </p:txBody>
      </p:sp>
      <p:sp>
        <p:nvSpPr>
          <p:cNvPr id="2" name="Teamwork">
            <a:extLst>
              <a:ext uri="{FF2B5EF4-FFF2-40B4-BE49-F238E27FC236}">
                <a16:creationId xmlns:a16="http://schemas.microsoft.com/office/drawing/2014/main" id="{711BFE53-2A6B-635E-9199-DADEB9EDD503}"/>
              </a:ext>
            </a:extLst>
          </p:cNvPr>
          <p:cNvSpPr txBox="1"/>
          <p:nvPr/>
        </p:nvSpPr>
        <p:spPr>
          <a:xfrm>
            <a:off x="770976" y="3193456"/>
            <a:ext cx="8810346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4800" b="1" dirty="0">
                <a:solidFill>
                  <a:schemeClr val="bg1"/>
                </a:solidFill>
                <a:latin typeface="Sicoob Sans RC3" panose="020B0503020204030204" pitchFamily="34" charset="0"/>
              </a:rPr>
              <a:t>PROPOSTA DE CAMPANHA</a:t>
            </a:r>
            <a:endParaRPr sz="4800" b="1" dirty="0">
              <a:solidFill>
                <a:schemeClr val="bg1"/>
              </a:solidFill>
              <a:latin typeface="Sicoob Sans RC3" panose="020B0503020204030204" pitchFamily="34" charset="0"/>
            </a:endParaRPr>
          </a:p>
        </p:txBody>
      </p:sp>
      <p:sp>
        <p:nvSpPr>
          <p:cNvPr id="3" name="Teamwork is the backbone of success, a cohesive force that brings individuals together to achieve common goals. It fosters collaboration and communication, enabling members to leverage each other's strengths and skills. In a team, mutual respect and trus">
            <a:extLst>
              <a:ext uri="{FF2B5EF4-FFF2-40B4-BE49-F238E27FC236}">
                <a16:creationId xmlns:a16="http://schemas.microsoft.com/office/drawing/2014/main" id="{F6AD32FC-49D4-EEDE-D658-270C4C80A233}"/>
              </a:ext>
            </a:extLst>
          </p:cNvPr>
          <p:cNvSpPr txBox="1"/>
          <p:nvPr/>
        </p:nvSpPr>
        <p:spPr>
          <a:xfrm>
            <a:off x="783682" y="4107241"/>
            <a:ext cx="9363166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spAutoFit/>
          </a:bodyPr>
          <a:lstStyle>
            <a:lvl1pPr algn="l" defTabSz="457200">
              <a:spcBef>
                <a:spcPts val="2000"/>
              </a:spcBef>
              <a:defRPr sz="2400">
                <a:solidFill>
                  <a:srgbClr val="3C3C3A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r>
              <a:rPr lang="pt-BR" sz="2000" b="0" i="0" dirty="0">
                <a:solidFill>
                  <a:schemeClr val="bg1"/>
                </a:solidFill>
                <a:effectLst/>
                <a:latin typeface="Sicoob Sans RC3" panose="020B0503020204030204" pitchFamily="34" charset="0"/>
              </a:rPr>
              <a:t>INSTITUCIONAL EM CONSELHEIRO PENA</a:t>
            </a:r>
            <a:endParaRPr sz="2800" dirty="0">
              <a:solidFill>
                <a:schemeClr val="bg1"/>
              </a:solidFill>
              <a:latin typeface="Sicoob Sans RC3" panose="020B0503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 dirty="0"/>
          </a:p>
        </p:txBody>
      </p:sp>
      <p:sp>
        <p:nvSpPr>
          <p:cNvPr id="2" name="Teamwork">
            <a:extLst>
              <a:ext uri="{FF2B5EF4-FFF2-40B4-BE49-F238E27FC236}">
                <a16:creationId xmlns:a16="http://schemas.microsoft.com/office/drawing/2014/main" id="{C43DAAB7-2C74-80C0-023D-BCED66180308}"/>
              </a:ext>
            </a:extLst>
          </p:cNvPr>
          <p:cNvSpPr txBox="1"/>
          <p:nvPr/>
        </p:nvSpPr>
        <p:spPr>
          <a:xfrm>
            <a:off x="9252752" y="-434628"/>
            <a:ext cx="2101048" cy="226728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2400" dirty="0">
                <a:gradFill flip="none" rotWithShape="1">
                  <a:gsLst>
                    <a:gs pos="0">
                      <a:srgbClr val="003641"/>
                    </a:gs>
                    <a:gs pos="100000">
                      <a:srgbClr val="00AE9D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Sicoob Sans RC3" panose="020B0503020204030204" pitchFamily="34" charset="0"/>
              </a:rPr>
              <a:t>+ + + + + + + + + + + + + + + + + + + + + + + + + + + + + + + + + + + + + + + + + + + + + + + +</a:t>
            </a:r>
            <a:endParaRPr sz="2400" dirty="0">
              <a:gradFill flip="none" rotWithShape="1">
                <a:gsLst>
                  <a:gs pos="0">
                    <a:srgbClr val="003641"/>
                  </a:gs>
                  <a:gs pos="100000">
                    <a:srgbClr val="00AE9D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Sicoob Sans RC3" panose="020B050302020403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E48F542-74FE-2368-6CA3-208E77190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79236"/>
            <a:ext cx="397522" cy="354228"/>
          </a:xfrm>
          <a:prstGeom prst="rect">
            <a:avLst/>
          </a:prstGeom>
        </p:spPr>
      </p:pic>
      <p:sp>
        <p:nvSpPr>
          <p:cNvPr id="5" name="A Strategic Approach to Teamwork Development">
            <a:extLst>
              <a:ext uri="{FF2B5EF4-FFF2-40B4-BE49-F238E27FC236}">
                <a16:creationId xmlns:a16="http://schemas.microsoft.com/office/drawing/2014/main" id="{643DCCF4-541F-A120-21D5-994754B2352B}"/>
              </a:ext>
            </a:extLst>
          </p:cNvPr>
          <p:cNvSpPr txBox="1"/>
          <p:nvPr/>
        </p:nvSpPr>
        <p:spPr>
          <a:xfrm>
            <a:off x="244185" y="324536"/>
            <a:ext cx="7428823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4800" b="1" dirty="0">
                <a:solidFill>
                  <a:srgbClr val="00AE9D"/>
                </a:solidFill>
                <a:latin typeface="Sicoob Sans RC3" panose="020B0503020204030204" pitchFamily="34" charset="0"/>
              </a:rPr>
              <a:t>CAMISETA</a:t>
            </a:r>
            <a:endParaRPr lang="da-DK" sz="4800" b="1" dirty="0">
              <a:solidFill>
                <a:srgbClr val="00AE9D"/>
              </a:solidFill>
              <a:latin typeface="Sicoob Sans RC3" panose="020B050302020403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136B5A6-7AD6-9E6F-64E2-BE7478631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853" y="1482863"/>
            <a:ext cx="4873487" cy="487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78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 dirty="0"/>
          </a:p>
        </p:txBody>
      </p:sp>
      <p:sp>
        <p:nvSpPr>
          <p:cNvPr id="2" name="Teamwork">
            <a:extLst>
              <a:ext uri="{FF2B5EF4-FFF2-40B4-BE49-F238E27FC236}">
                <a16:creationId xmlns:a16="http://schemas.microsoft.com/office/drawing/2014/main" id="{C43DAAB7-2C74-80C0-023D-BCED66180308}"/>
              </a:ext>
            </a:extLst>
          </p:cNvPr>
          <p:cNvSpPr txBox="1"/>
          <p:nvPr/>
        </p:nvSpPr>
        <p:spPr>
          <a:xfrm>
            <a:off x="9252752" y="-434628"/>
            <a:ext cx="2101048" cy="226728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2400" dirty="0">
                <a:gradFill flip="none" rotWithShape="1">
                  <a:gsLst>
                    <a:gs pos="0">
                      <a:srgbClr val="003641"/>
                    </a:gs>
                    <a:gs pos="100000">
                      <a:srgbClr val="00AE9D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Sicoob Sans RC3" panose="020B0503020204030204" pitchFamily="34" charset="0"/>
              </a:rPr>
              <a:t>+ + + + + + + + + + + + + + + + + + + + + + + + + + + + + + + + + + + + + + + + + + + + + + + +</a:t>
            </a:r>
            <a:endParaRPr sz="2400" dirty="0">
              <a:gradFill flip="none" rotWithShape="1">
                <a:gsLst>
                  <a:gs pos="0">
                    <a:srgbClr val="003641"/>
                  </a:gs>
                  <a:gs pos="100000">
                    <a:srgbClr val="00AE9D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Sicoob Sans RC3" panose="020B050302020403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E48F542-74FE-2368-6CA3-208E77190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79236"/>
            <a:ext cx="397522" cy="354228"/>
          </a:xfrm>
          <a:prstGeom prst="rect">
            <a:avLst/>
          </a:prstGeom>
        </p:spPr>
      </p:pic>
      <p:sp>
        <p:nvSpPr>
          <p:cNvPr id="5" name="A Strategic Approach to Teamwork Development">
            <a:extLst>
              <a:ext uri="{FF2B5EF4-FFF2-40B4-BE49-F238E27FC236}">
                <a16:creationId xmlns:a16="http://schemas.microsoft.com/office/drawing/2014/main" id="{643DCCF4-541F-A120-21D5-994754B2352B}"/>
              </a:ext>
            </a:extLst>
          </p:cNvPr>
          <p:cNvSpPr txBox="1"/>
          <p:nvPr/>
        </p:nvSpPr>
        <p:spPr>
          <a:xfrm>
            <a:off x="244185" y="324536"/>
            <a:ext cx="7428823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4800" b="1" dirty="0">
                <a:solidFill>
                  <a:srgbClr val="00AE9D"/>
                </a:solidFill>
                <a:latin typeface="Sicoob Sans RC3" panose="020B0503020204030204" pitchFamily="34" charset="0"/>
              </a:rPr>
              <a:t>OUTDOOR</a:t>
            </a:r>
            <a:endParaRPr lang="da-DK" sz="4800" b="1" dirty="0">
              <a:solidFill>
                <a:srgbClr val="00AE9D"/>
              </a:solidFill>
              <a:latin typeface="Sicoob Sans RC3" panose="020B050302020403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C36B39C-7270-8D21-BFF5-089A12989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52" y="1948388"/>
            <a:ext cx="7865865" cy="490961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4DA3F38-784B-B0DB-03FE-1661A812CC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165" y="2826127"/>
            <a:ext cx="6175513" cy="205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56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 dirty="0"/>
          </a:p>
        </p:txBody>
      </p:sp>
      <p:sp>
        <p:nvSpPr>
          <p:cNvPr id="2" name="Teamwork">
            <a:extLst>
              <a:ext uri="{FF2B5EF4-FFF2-40B4-BE49-F238E27FC236}">
                <a16:creationId xmlns:a16="http://schemas.microsoft.com/office/drawing/2014/main" id="{C43DAAB7-2C74-80C0-023D-BCED66180308}"/>
              </a:ext>
            </a:extLst>
          </p:cNvPr>
          <p:cNvSpPr txBox="1"/>
          <p:nvPr/>
        </p:nvSpPr>
        <p:spPr>
          <a:xfrm>
            <a:off x="9252752" y="-434628"/>
            <a:ext cx="2101048" cy="226728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2400" dirty="0">
                <a:gradFill flip="none" rotWithShape="1">
                  <a:gsLst>
                    <a:gs pos="0">
                      <a:srgbClr val="003641"/>
                    </a:gs>
                    <a:gs pos="100000">
                      <a:srgbClr val="00AE9D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Sicoob Sans RC3" panose="020B0503020204030204" pitchFamily="34" charset="0"/>
              </a:rPr>
              <a:t>+ + + + + + + + + + + + + + + + + + + + + + + + + + + + + + + + + + + + + + + + + + + + + + + +</a:t>
            </a:r>
            <a:endParaRPr sz="2400" dirty="0">
              <a:gradFill flip="none" rotWithShape="1">
                <a:gsLst>
                  <a:gs pos="0">
                    <a:srgbClr val="003641"/>
                  </a:gs>
                  <a:gs pos="100000">
                    <a:srgbClr val="00AE9D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Sicoob Sans RC3" panose="020B050302020403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E48F542-74FE-2368-6CA3-208E77190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79236"/>
            <a:ext cx="397522" cy="35422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8850624-162D-A862-AF66-B827C54A7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613" y="2049316"/>
            <a:ext cx="6922008" cy="217627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C47BE0F-2779-9EC9-3A8C-BEA7BDD3BE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42" y="3963421"/>
            <a:ext cx="2600325" cy="17526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78C9919-42BF-4665-CAFE-8B55A827CB1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813" y="4876799"/>
            <a:ext cx="322358" cy="101349"/>
          </a:xfrm>
          <a:prstGeom prst="rect">
            <a:avLst/>
          </a:prstGeom>
        </p:spPr>
      </p:pic>
      <p:sp>
        <p:nvSpPr>
          <p:cNvPr id="4" name="A Strategic Approach to Teamwork Development">
            <a:extLst>
              <a:ext uri="{FF2B5EF4-FFF2-40B4-BE49-F238E27FC236}">
                <a16:creationId xmlns:a16="http://schemas.microsoft.com/office/drawing/2014/main" id="{ABEEA23B-71D2-3B9E-A957-B9C728B2B254}"/>
              </a:ext>
            </a:extLst>
          </p:cNvPr>
          <p:cNvSpPr txBox="1"/>
          <p:nvPr/>
        </p:nvSpPr>
        <p:spPr>
          <a:xfrm>
            <a:off x="244186" y="324536"/>
            <a:ext cx="3651953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4800" b="1" dirty="0">
                <a:solidFill>
                  <a:srgbClr val="00AE9D"/>
                </a:solidFill>
                <a:latin typeface="Sicoob Sans RC3" panose="020B0503020204030204" pitchFamily="34" charset="0"/>
              </a:rPr>
              <a:t>ADESIVO</a:t>
            </a:r>
            <a:endParaRPr lang="da-DK" sz="4800" b="1" dirty="0">
              <a:solidFill>
                <a:srgbClr val="00AE9D"/>
              </a:solidFill>
              <a:latin typeface="Sicoob Sans RC3" panose="020B0503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381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mwork">
            <a:extLst>
              <a:ext uri="{FF2B5EF4-FFF2-40B4-BE49-F238E27FC236}">
                <a16:creationId xmlns:a16="http://schemas.microsoft.com/office/drawing/2014/main" id="{7A3D5C39-95CB-4BC4-FB65-F35D6E34EDA7}"/>
              </a:ext>
            </a:extLst>
          </p:cNvPr>
          <p:cNvSpPr txBox="1"/>
          <p:nvPr/>
        </p:nvSpPr>
        <p:spPr>
          <a:xfrm>
            <a:off x="770976" y="59340"/>
            <a:ext cx="7386053" cy="152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4800" b="1" i="0" dirty="0">
                <a:solidFill>
                  <a:srgbClr val="00AE9D"/>
                </a:solidFill>
                <a:effectLst/>
                <a:latin typeface="Sicoob Sans RC3" panose="020B0503020204030204" pitchFamily="34" charset="0"/>
              </a:rPr>
              <a:t>PROPOSTA ORÇAMENTÁRIA</a:t>
            </a:r>
            <a:endParaRPr sz="4800" b="1" dirty="0">
              <a:solidFill>
                <a:srgbClr val="00AE9D"/>
              </a:solidFill>
              <a:latin typeface="Sicoob Sans RC3" panose="020B0503020204030204" pitchFamily="34" charset="0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8AF3F36E-BA8F-4F00-F568-4BBA7F8FD0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36166"/>
              </p:ext>
            </p:extLst>
          </p:nvPr>
        </p:nvGraphicFramePr>
        <p:xfrm>
          <a:off x="1756229" y="2142066"/>
          <a:ext cx="8127999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54055012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5893145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3497052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SERVIÇO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QUANTIDADE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VALOR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506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CARTAZES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400,00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0637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PANFLETOS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500,00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8185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VIDEO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3.500,00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965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ADESIVOS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1.000,00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987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SMS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988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OUTDOOR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700,00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071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CAMISETA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CAD E AGENCIA SEDE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4.700,00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45138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pt-BR" b="1" dirty="0"/>
                        <a:t>TOTAL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/>
                        <a:t>11.000,00</a:t>
                      </a:r>
                      <a:endParaRPr lang="pt-B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194445"/>
                  </a:ext>
                </a:extLst>
              </a:tr>
            </a:tbl>
          </a:graphicData>
        </a:graphic>
      </p:graphicFrame>
      <p:sp>
        <p:nvSpPr>
          <p:cNvPr id="4" name="Teamwork">
            <a:extLst>
              <a:ext uri="{FF2B5EF4-FFF2-40B4-BE49-F238E27FC236}">
                <a16:creationId xmlns:a16="http://schemas.microsoft.com/office/drawing/2014/main" id="{02884678-EFA5-0273-D955-4F96959AFFEF}"/>
              </a:ext>
            </a:extLst>
          </p:cNvPr>
          <p:cNvSpPr txBox="1"/>
          <p:nvPr/>
        </p:nvSpPr>
        <p:spPr>
          <a:xfrm>
            <a:off x="2127201" y="6033728"/>
            <a:ext cx="7386053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pPr algn="ctr"/>
            <a:r>
              <a:rPr lang="pt-BR" sz="2000" b="1" i="0" dirty="0">
                <a:solidFill>
                  <a:srgbClr val="00AE9D"/>
                </a:solidFill>
                <a:effectLst/>
                <a:latin typeface="Sicoob Sans RC3" panose="020B0503020204030204" pitchFamily="34" charset="0"/>
              </a:rPr>
              <a:t>PERÍODO DE DURAÇÃO DA CAMPANHA: </a:t>
            </a:r>
          </a:p>
          <a:p>
            <a:pPr algn="ctr"/>
            <a:r>
              <a:rPr lang="pt-BR" sz="2000" b="1" i="0" dirty="0">
                <a:solidFill>
                  <a:srgbClr val="00AE9D"/>
                </a:solidFill>
                <a:effectLst/>
                <a:latin typeface="Sicoob Sans RC3" panose="020B0503020204030204" pitchFamily="34" charset="0"/>
              </a:rPr>
              <a:t>3 MESES (PODENDO SE ESTENDER A CRITÉRIO DOS DIRIGENTES)</a:t>
            </a:r>
            <a:endParaRPr sz="2000" b="1" dirty="0">
              <a:solidFill>
                <a:srgbClr val="00AE9D"/>
              </a:solidFill>
              <a:latin typeface="Sicoob Sans RC3" panose="020B0503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44513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 descr="Pessoas posando para foto&#10;&#10;Descrição gerada automaticamente">
            <a:extLst>
              <a:ext uri="{FF2B5EF4-FFF2-40B4-BE49-F238E27FC236}">
                <a16:creationId xmlns:a16="http://schemas.microsoft.com/office/drawing/2014/main" id="{54351998-CABA-58FC-5146-2BA62DFFE58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r="16600"/>
          <a:stretch>
            <a:fillRect/>
          </a:stretch>
        </p:blipFill>
        <p:spPr>
          <a:xfrm>
            <a:off x="6800850" y="855663"/>
            <a:ext cx="3370263" cy="3370262"/>
          </a:xfrm>
          <a:prstGeom prst="round2DiagRect">
            <a:avLst/>
          </a:prstGeom>
        </p:spPr>
      </p:pic>
      <p:pic>
        <p:nvPicPr>
          <p:cNvPr id="8" name="Espaço Reservado para Imagem 7" descr="Uma imagem contendo pessoa, no interior, mulher, homem&#10;&#10;Descrição gerada automaticamente">
            <a:extLst>
              <a:ext uri="{FF2B5EF4-FFF2-40B4-BE49-F238E27FC236}">
                <a16:creationId xmlns:a16="http://schemas.microsoft.com/office/drawing/2014/main" id="{1F2C83D6-3568-8786-9BCA-00403D99A7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7" r="20077"/>
          <a:stretch>
            <a:fillRect/>
          </a:stretch>
        </p:blipFill>
        <p:spPr>
          <a:xfrm>
            <a:off x="10336213" y="4418013"/>
            <a:ext cx="1581150" cy="1582737"/>
          </a:xfrm>
          <a:prstGeom prst="round2DiagRect">
            <a:avLst/>
          </a:prstGeom>
        </p:spPr>
      </p:pic>
      <p:sp>
        <p:nvSpPr>
          <p:cNvPr id="417" name="Square"/>
          <p:cNvSpPr/>
          <p:nvPr/>
        </p:nvSpPr>
        <p:spPr>
          <a:xfrm>
            <a:off x="10359095" y="2638003"/>
            <a:ext cx="1581994" cy="1581994"/>
          </a:xfrm>
          <a:prstGeom prst="round2DiagRect">
            <a:avLst/>
          </a:prstGeom>
          <a:solidFill>
            <a:srgbClr val="00364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764352">
              <a:defRPr sz="5400">
                <a:solidFill>
                  <a:srgbClr val="FFFFFF"/>
                </a:solidFill>
                <a:latin typeface="+mn-lt"/>
                <a:ea typeface="+mn-ea"/>
                <a:cs typeface="+mn-cs"/>
                <a:sym typeface="Poppins Medium"/>
              </a:defRPr>
            </a:pPr>
            <a:endParaRPr sz="2700">
              <a:latin typeface="Sicoob Sans RC" panose="020B0503020204030204" pitchFamily="34" charset="77"/>
            </a:endParaRPr>
          </a:p>
        </p:txBody>
      </p:sp>
      <p:sp>
        <p:nvSpPr>
          <p:cNvPr id="420" name="Square"/>
          <p:cNvSpPr/>
          <p:nvPr/>
        </p:nvSpPr>
        <p:spPr>
          <a:xfrm>
            <a:off x="8589396" y="4406041"/>
            <a:ext cx="1581994" cy="1581994"/>
          </a:xfrm>
          <a:prstGeom prst="round2DiagRect">
            <a:avLst/>
          </a:prstGeom>
          <a:gradFill>
            <a:gsLst>
              <a:gs pos="0">
                <a:srgbClr val="003641"/>
              </a:gs>
              <a:gs pos="100000">
                <a:srgbClr val="00AE9D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764352">
              <a:defRPr sz="5400">
                <a:solidFill>
                  <a:srgbClr val="FFFFFF"/>
                </a:solidFill>
                <a:latin typeface="+mn-lt"/>
                <a:ea typeface="+mn-ea"/>
                <a:cs typeface="+mn-cs"/>
                <a:sym typeface="Poppins Medium"/>
              </a:defRPr>
            </a:pPr>
            <a:endParaRPr sz="2700">
              <a:latin typeface="Sicoob Sans RC" panose="020B0503020204030204" pitchFamily="34" charset="77"/>
            </a:endParaRPr>
          </a:p>
        </p:txBody>
      </p:sp>
      <p:sp>
        <p:nvSpPr>
          <p:cNvPr id="4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9100" y="6488026"/>
            <a:ext cx="2743200" cy="3651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sp>
        <p:nvSpPr>
          <p:cNvPr id="419" name="Square"/>
          <p:cNvSpPr/>
          <p:nvPr/>
        </p:nvSpPr>
        <p:spPr>
          <a:xfrm>
            <a:off x="10359095" y="6174080"/>
            <a:ext cx="1581994" cy="1581994"/>
          </a:xfrm>
          <a:prstGeom prst="round2DiagRect">
            <a:avLst/>
          </a:prstGeom>
          <a:gradFill>
            <a:gsLst>
              <a:gs pos="0">
                <a:srgbClr val="003641"/>
              </a:gs>
              <a:gs pos="100000">
                <a:srgbClr val="00AE9D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764352">
              <a:defRPr sz="5400">
                <a:solidFill>
                  <a:srgbClr val="FFFFFF"/>
                </a:solidFill>
                <a:latin typeface="+mn-lt"/>
                <a:ea typeface="+mn-ea"/>
                <a:cs typeface="+mn-cs"/>
                <a:sym typeface="Poppins Medium"/>
              </a:defRPr>
            </a:pPr>
            <a:endParaRPr sz="2700">
              <a:latin typeface="Sicoob Sans RC" panose="020B0503020204030204" pitchFamily="34" charset="77"/>
            </a:endParaRPr>
          </a:p>
        </p:txBody>
      </p:sp>
      <p:sp>
        <p:nvSpPr>
          <p:cNvPr id="422" name="Square"/>
          <p:cNvSpPr/>
          <p:nvPr/>
        </p:nvSpPr>
        <p:spPr>
          <a:xfrm>
            <a:off x="10359095" y="-898073"/>
            <a:ext cx="1581994" cy="1581994"/>
          </a:xfrm>
          <a:prstGeom prst="round2DiagRect">
            <a:avLst/>
          </a:prstGeom>
          <a:solidFill>
            <a:srgbClr val="00AE9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764352">
              <a:defRPr sz="5400">
                <a:solidFill>
                  <a:srgbClr val="FFFFFF"/>
                </a:solidFill>
                <a:latin typeface="+mn-lt"/>
                <a:ea typeface="+mn-ea"/>
                <a:cs typeface="+mn-cs"/>
                <a:sym typeface="Poppins Medium"/>
              </a:defRPr>
            </a:pPr>
            <a:endParaRPr sz="2700">
              <a:latin typeface="Sicoob Sans RC" panose="020B0503020204030204" pitchFamily="34" charset="77"/>
            </a:endParaRPr>
          </a:p>
        </p:txBody>
      </p:sp>
      <p:sp>
        <p:nvSpPr>
          <p:cNvPr id="424" name="Teamwork"/>
          <p:cNvSpPr txBox="1"/>
          <p:nvPr/>
        </p:nvSpPr>
        <p:spPr>
          <a:xfrm>
            <a:off x="832391" y="1556692"/>
            <a:ext cx="7149559" cy="3129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10000" b="1" dirty="0">
                <a:solidFill>
                  <a:srgbClr val="00AE9D"/>
                </a:solidFill>
                <a:latin typeface="Sicoob Sans RC3" panose="020B0503020204030204" pitchFamily="34" charset="0"/>
              </a:rPr>
              <a:t>Muito obrigado!</a:t>
            </a:r>
          </a:p>
        </p:txBody>
      </p:sp>
      <p:sp>
        <p:nvSpPr>
          <p:cNvPr id="4" name="Teamwork">
            <a:extLst>
              <a:ext uri="{FF2B5EF4-FFF2-40B4-BE49-F238E27FC236}">
                <a16:creationId xmlns:a16="http://schemas.microsoft.com/office/drawing/2014/main" id="{9D90DBA2-94D9-DB63-946E-40D6340E04BE}"/>
              </a:ext>
            </a:extLst>
          </p:cNvPr>
          <p:cNvSpPr txBox="1"/>
          <p:nvPr/>
        </p:nvSpPr>
        <p:spPr>
          <a:xfrm>
            <a:off x="10309321" y="670813"/>
            <a:ext cx="1909928" cy="189795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2400" dirty="0">
                <a:solidFill>
                  <a:srgbClr val="003641"/>
                </a:solidFill>
                <a:latin typeface="Sicoob Sans RC3" panose="020B0503020204030204" pitchFamily="34" charset="0"/>
              </a:rPr>
              <a:t>+ + + + + + + + + + + + + + + + + + + + + + + + + + + + + + + + + + +</a:t>
            </a:r>
            <a:endParaRPr sz="2400" dirty="0">
              <a:solidFill>
                <a:srgbClr val="003641"/>
              </a:solidFill>
              <a:latin typeface="Sicoob Sans RC3" panose="020B0503020204030204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42CCF85F-C14A-20C1-092A-E54EC2978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179236"/>
            <a:ext cx="397522" cy="35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18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E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amwork">
            <a:extLst>
              <a:ext uri="{FF2B5EF4-FFF2-40B4-BE49-F238E27FC236}">
                <a16:creationId xmlns:a16="http://schemas.microsoft.com/office/drawing/2014/main" id="{FD7C992C-62F2-9F5E-1264-F3A3732C7BAC}"/>
              </a:ext>
            </a:extLst>
          </p:cNvPr>
          <p:cNvSpPr txBox="1"/>
          <p:nvPr/>
        </p:nvSpPr>
        <p:spPr>
          <a:xfrm>
            <a:off x="-483166" y="2295356"/>
            <a:ext cx="2101048" cy="226728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2400" dirty="0">
                <a:gradFill flip="none" rotWithShape="1">
                  <a:gsLst>
                    <a:gs pos="0">
                      <a:srgbClr val="003641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atin typeface="Sicoob Sans RC" panose="020B0503020204030204" pitchFamily="34" charset="77"/>
              </a:rPr>
              <a:t>+ + + + + + + + + + + + + + + + + + + + + + + + + + + + + + + + + + + + + + + + + + + + + + + +</a:t>
            </a:r>
            <a:endParaRPr sz="2400" dirty="0">
              <a:gradFill flip="none" rotWithShape="1">
                <a:gsLst>
                  <a:gs pos="0">
                    <a:srgbClr val="003641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atin typeface="Sicoob Sans RC" panose="020B0503020204030204" pitchFamily="34" charset="77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EE0A1E43-6540-287D-A4D2-243CE4BCF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48154" y="2333295"/>
            <a:ext cx="4895692" cy="219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64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"/>
          <p:cNvSpPr/>
          <p:nvPr/>
        </p:nvSpPr>
        <p:spPr>
          <a:xfrm>
            <a:off x="6568805" y="-15772"/>
            <a:ext cx="5653890" cy="6889543"/>
          </a:xfrm>
          <a:prstGeom prst="rect">
            <a:avLst/>
          </a:prstGeom>
          <a:gradFill>
            <a:gsLst>
              <a:gs pos="0">
                <a:srgbClr val="00AE9D"/>
              </a:gs>
              <a:gs pos="99000">
                <a:srgbClr val="003641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764352">
              <a:defRPr sz="5400">
                <a:solidFill>
                  <a:srgbClr val="FFFFFF"/>
                </a:solidFill>
                <a:latin typeface="+mn-lt"/>
                <a:ea typeface="+mn-ea"/>
                <a:cs typeface="+mn-cs"/>
                <a:sym typeface="Poppins Medium"/>
              </a:defRPr>
            </a:pPr>
            <a:endParaRPr sz="2700"/>
          </a:p>
        </p:txBody>
      </p:sp>
      <p:sp>
        <p:nvSpPr>
          <p:cNvPr id="2" name="Teamwork">
            <a:extLst>
              <a:ext uri="{FF2B5EF4-FFF2-40B4-BE49-F238E27FC236}">
                <a16:creationId xmlns:a16="http://schemas.microsoft.com/office/drawing/2014/main" id="{732E9601-F318-DB08-DD13-9CF3804669AA}"/>
              </a:ext>
            </a:extLst>
          </p:cNvPr>
          <p:cNvSpPr txBox="1"/>
          <p:nvPr/>
        </p:nvSpPr>
        <p:spPr>
          <a:xfrm>
            <a:off x="770976" y="59340"/>
            <a:ext cx="4649163" cy="152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4800" b="1" i="0" dirty="0">
                <a:solidFill>
                  <a:srgbClr val="00AE9D"/>
                </a:solidFill>
                <a:effectLst/>
                <a:latin typeface="Sicoob Sans RC3" panose="020B0503020204030204" pitchFamily="34" charset="0"/>
              </a:rPr>
              <a:t>MOTE DA CAMPANHA</a:t>
            </a:r>
            <a:endParaRPr sz="4800" b="1" dirty="0">
              <a:solidFill>
                <a:srgbClr val="00AE9D"/>
              </a:solidFill>
              <a:latin typeface="Sicoob Sans RC3" panose="020B0503020204030204" pitchFamily="34" charset="0"/>
            </a:endParaRPr>
          </a:p>
        </p:txBody>
      </p:sp>
      <p:sp>
        <p:nvSpPr>
          <p:cNvPr id="3" name="Teamwork is the backbone of success, a cohesive force that brings individuals together to achieve common goals. It fosters collaboration and communication, enabling members to leverage each other's strengths and skills. In a team, mutual respect and trus">
            <a:extLst>
              <a:ext uri="{FF2B5EF4-FFF2-40B4-BE49-F238E27FC236}">
                <a16:creationId xmlns:a16="http://schemas.microsoft.com/office/drawing/2014/main" id="{3CFA717F-3F00-CA0A-A662-7198582F4881}"/>
              </a:ext>
            </a:extLst>
          </p:cNvPr>
          <p:cNvSpPr txBox="1"/>
          <p:nvPr/>
        </p:nvSpPr>
        <p:spPr>
          <a:xfrm>
            <a:off x="783682" y="1711789"/>
            <a:ext cx="5145007" cy="3590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 defTabSz="457200">
              <a:spcBef>
                <a:spcPts val="2000"/>
              </a:spcBef>
              <a:defRPr sz="2400">
                <a:solidFill>
                  <a:srgbClr val="3C3C3A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r>
              <a:rPr lang="pt-BR" sz="2000" b="1" i="0" dirty="0">
                <a:solidFill>
                  <a:srgbClr val="003641"/>
                </a:solidFill>
                <a:effectLst/>
                <a:latin typeface="Sicoob Sans RC3" panose="020B0503020204030204" pitchFamily="34" charset="0"/>
              </a:rPr>
              <a:t>EU SOU DAQUI...</a:t>
            </a:r>
          </a:p>
          <a:p>
            <a:endParaRPr lang="pt-BR" sz="2000" dirty="0">
              <a:solidFill>
                <a:srgbClr val="003641"/>
              </a:solidFill>
              <a:latin typeface="Sicoob Sans RC3" panose="020B0503020204030204" pitchFamily="34" charset="0"/>
            </a:endParaRPr>
          </a:p>
          <a:p>
            <a:r>
              <a:rPr lang="pt-BR" sz="1500" dirty="0">
                <a:solidFill>
                  <a:srgbClr val="003641"/>
                </a:solidFill>
                <a:latin typeface="Sicoob Sans RC3" panose="020B0503020204030204" pitchFamily="34" charset="0"/>
              </a:rPr>
              <a:t>Reforçar o fato da cooperativa ter nascido em Conselheiro Pena e levar o nome da cidade para diversos lugares.</a:t>
            </a:r>
          </a:p>
          <a:p>
            <a:r>
              <a:rPr lang="pt-BR" sz="1500" dirty="0">
                <a:solidFill>
                  <a:srgbClr val="003641"/>
                </a:solidFill>
                <a:latin typeface="Sicoob Sans RC3" panose="020B0503020204030204" pitchFamily="34" charset="0"/>
              </a:rPr>
              <a:t>Geramos emprego e renda na cidade.</a:t>
            </a:r>
          </a:p>
          <a:p>
            <a:r>
              <a:rPr lang="pt-BR" sz="1500" dirty="0">
                <a:solidFill>
                  <a:srgbClr val="003641"/>
                </a:solidFill>
                <a:latin typeface="Sicoob Sans RC3" panose="020B0503020204030204" pitchFamily="34" charset="0"/>
              </a:rPr>
              <a:t>Devolvemos ações que desenvolvem a cidade.</a:t>
            </a:r>
          </a:p>
          <a:p>
            <a:r>
              <a:rPr lang="pt-BR" sz="1500" dirty="0">
                <a:solidFill>
                  <a:srgbClr val="003641"/>
                </a:solidFill>
                <a:latin typeface="Sicoob Sans RC3" panose="020B0503020204030204" pitchFamily="34" charset="0"/>
              </a:rPr>
              <a:t>Apoiamos eventos importantes na cidade.</a:t>
            </a:r>
          </a:p>
          <a:p>
            <a:r>
              <a:rPr lang="pt-BR" sz="1500" dirty="0">
                <a:solidFill>
                  <a:srgbClr val="003641"/>
                </a:solidFill>
                <a:latin typeface="Sicoob Sans RC3" panose="020B0503020204030204" pitchFamily="34" charset="0"/>
              </a:rPr>
              <a:t>Mostrar que quem é daqui faz mais pela cidade.</a:t>
            </a:r>
            <a:endParaRPr sz="1500" dirty="0">
              <a:solidFill>
                <a:srgbClr val="003641"/>
              </a:solidFill>
              <a:latin typeface="Sicoob Sans RC3" panose="020B050302020403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76DEED1-EE9B-B6EF-FA93-0F087433E141}"/>
              </a:ext>
            </a:extLst>
          </p:cNvPr>
          <p:cNvSpPr txBox="1"/>
          <p:nvPr/>
        </p:nvSpPr>
        <p:spPr>
          <a:xfrm>
            <a:off x="1680140" y="5886595"/>
            <a:ext cx="2068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dirty="0">
                <a:solidFill>
                  <a:srgbClr val="003641"/>
                </a:solidFill>
                <a:latin typeface="Sicoob Sans RC3" panose="020B0503020204030204" pitchFamily="34" charset="0"/>
              </a:rPr>
              <a:t>sicoob.com.br</a:t>
            </a:r>
          </a:p>
        </p:txBody>
      </p:sp>
      <p:sp>
        <p:nvSpPr>
          <p:cNvPr id="15" name="Teamwork">
            <a:extLst>
              <a:ext uri="{FF2B5EF4-FFF2-40B4-BE49-F238E27FC236}">
                <a16:creationId xmlns:a16="http://schemas.microsoft.com/office/drawing/2014/main" id="{72D860F0-712C-92C9-F5FE-BEF080E3B6EC}"/>
              </a:ext>
            </a:extLst>
          </p:cNvPr>
          <p:cNvSpPr txBox="1"/>
          <p:nvPr/>
        </p:nvSpPr>
        <p:spPr>
          <a:xfrm>
            <a:off x="9730952" y="1547642"/>
            <a:ext cx="2101048" cy="226728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2400" dirty="0">
                <a:solidFill>
                  <a:schemeClr val="bg1">
                    <a:alpha val="20000"/>
                  </a:schemeClr>
                </a:solidFill>
                <a:latin typeface="Sicoob Sans RC3" panose="020B0503020204030204" pitchFamily="34" charset="0"/>
              </a:rPr>
              <a:t>+ + + + + + + + + + + + + + + + + + + + + + + + + + + + + + + + + + + + + + + + + + + + + + + +</a:t>
            </a:r>
            <a:endParaRPr sz="2400" dirty="0">
              <a:solidFill>
                <a:schemeClr val="bg1">
                  <a:alpha val="20000"/>
                </a:schemeClr>
              </a:solidFill>
              <a:latin typeface="Sicoob Sans RC3" panose="020B0503020204030204" pitchFamily="34" charset="0"/>
            </a:endParaRPr>
          </a:p>
        </p:txBody>
      </p:sp>
      <p:pic>
        <p:nvPicPr>
          <p:cNvPr id="14" name="Espaço Reservado para Imagem 13" descr="Homem de camisa preta&#10;&#10;Descrição gerada automaticamente">
            <a:extLst>
              <a:ext uri="{FF2B5EF4-FFF2-40B4-BE49-F238E27FC236}">
                <a16:creationId xmlns:a16="http://schemas.microsoft.com/office/drawing/2014/main" id="{ABD3437D-B0B5-38DD-FC35-95F7437C4E4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" t="7171" r="11175" b="18670"/>
          <a:stretch/>
        </p:blipFill>
        <p:spPr>
          <a:xfrm>
            <a:off x="6336189" y="0"/>
            <a:ext cx="5629275" cy="6858000"/>
          </a:xfr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D134A016-8616-E62D-4631-B784BD9DF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06360" y="5610248"/>
            <a:ext cx="1922329" cy="86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37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"/>
          <p:cNvSpPr/>
          <p:nvPr/>
        </p:nvSpPr>
        <p:spPr>
          <a:xfrm>
            <a:off x="6568805" y="-15772"/>
            <a:ext cx="5653890" cy="6889543"/>
          </a:xfrm>
          <a:prstGeom prst="rect">
            <a:avLst/>
          </a:prstGeom>
          <a:gradFill>
            <a:gsLst>
              <a:gs pos="0">
                <a:srgbClr val="00AE9D"/>
              </a:gs>
              <a:gs pos="99000">
                <a:srgbClr val="003641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764352">
              <a:defRPr sz="5400">
                <a:solidFill>
                  <a:srgbClr val="FFFFFF"/>
                </a:solidFill>
                <a:latin typeface="+mn-lt"/>
                <a:ea typeface="+mn-ea"/>
                <a:cs typeface="+mn-cs"/>
                <a:sym typeface="Poppins Medium"/>
              </a:defRPr>
            </a:pPr>
            <a:endParaRPr sz="2700"/>
          </a:p>
        </p:txBody>
      </p:sp>
      <p:sp>
        <p:nvSpPr>
          <p:cNvPr id="14" name="Teamwork">
            <a:extLst>
              <a:ext uri="{FF2B5EF4-FFF2-40B4-BE49-F238E27FC236}">
                <a16:creationId xmlns:a16="http://schemas.microsoft.com/office/drawing/2014/main" id="{9A680E41-2805-176A-46A9-46290E118A75}"/>
              </a:ext>
            </a:extLst>
          </p:cNvPr>
          <p:cNvSpPr txBox="1"/>
          <p:nvPr/>
        </p:nvSpPr>
        <p:spPr>
          <a:xfrm>
            <a:off x="9730952" y="1547642"/>
            <a:ext cx="2101048" cy="226728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2400" dirty="0">
                <a:solidFill>
                  <a:schemeClr val="bg1">
                    <a:alpha val="20000"/>
                  </a:schemeClr>
                </a:solidFill>
                <a:latin typeface="Sicoob Sans RC3" panose="020B0503020204030204" pitchFamily="34" charset="0"/>
              </a:rPr>
              <a:t>+ + + + + + + + + + + + + + + + + + + + + + + + + + + + + + + + + + + + + + + + + + + + + + + +</a:t>
            </a:r>
            <a:endParaRPr sz="2400" dirty="0">
              <a:solidFill>
                <a:schemeClr val="bg1">
                  <a:alpha val="20000"/>
                </a:schemeClr>
              </a:solidFill>
              <a:latin typeface="Sicoob Sans RC3" panose="020B050302020403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E40E8A3-15C9-5D76-CBDA-ACBA944098FA}"/>
              </a:ext>
            </a:extLst>
          </p:cNvPr>
          <p:cNvSpPr txBox="1"/>
          <p:nvPr/>
        </p:nvSpPr>
        <p:spPr>
          <a:xfrm>
            <a:off x="1680140" y="5886595"/>
            <a:ext cx="2068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dirty="0">
                <a:solidFill>
                  <a:srgbClr val="003641"/>
                </a:solidFill>
                <a:latin typeface="Sicoob Sans RC3" panose="020B0503020204030204" pitchFamily="34" charset="0"/>
              </a:rPr>
              <a:t>sicoob.com.br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25159915-5361-2639-983E-040E1A45D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06360" y="5610248"/>
            <a:ext cx="1922329" cy="860472"/>
          </a:xfrm>
          <a:prstGeom prst="rect">
            <a:avLst/>
          </a:prstGeom>
        </p:spPr>
      </p:pic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AA229A1D-8450-BF43-1DB1-61936B8F169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1" t="6708" r="8876"/>
          <a:stretch/>
        </p:blipFill>
        <p:spPr>
          <a:xfrm>
            <a:off x="5769023" y="-524849"/>
            <a:ext cx="5800549" cy="7416509"/>
          </a:xfrm>
        </p:spPr>
      </p:pic>
      <p:sp>
        <p:nvSpPr>
          <p:cNvPr id="2" name="Teamwork">
            <a:extLst>
              <a:ext uri="{FF2B5EF4-FFF2-40B4-BE49-F238E27FC236}">
                <a16:creationId xmlns:a16="http://schemas.microsoft.com/office/drawing/2014/main" id="{B41E8A15-2F5E-544C-592F-83EA31BDEFD9}"/>
              </a:ext>
            </a:extLst>
          </p:cNvPr>
          <p:cNvSpPr txBox="1"/>
          <p:nvPr/>
        </p:nvSpPr>
        <p:spPr>
          <a:xfrm>
            <a:off x="770976" y="798004"/>
            <a:ext cx="4649163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4800" b="1" dirty="0">
                <a:solidFill>
                  <a:srgbClr val="00AE9D"/>
                </a:solidFill>
                <a:latin typeface="Sicoob Sans RC3" panose="020B0503020204030204" pitchFamily="34" charset="0"/>
              </a:rPr>
              <a:t>ESTRATÉGIA </a:t>
            </a:r>
            <a:endParaRPr sz="4800" b="1" dirty="0">
              <a:solidFill>
                <a:srgbClr val="00AE9D"/>
              </a:solidFill>
              <a:latin typeface="Sicoob Sans RC3" panose="020B0503020204030204" pitchFamily="34" charset="0"/>
            </a:endParaRPr>
          </a:p>
        </p:txBody>
      </p:sp>
      <p:sp>
        <p:nvSpPr>
          <p:cNvPr id="3" name="Teamwork is the backbone of success, a cohesive force that brings individuals together to achieve common goals. It fosters collaboration and communication, enabling members to leverage each other's strengths and skills. In a team, mutual respect and trus">
            <a:extLst>
              <a:ext uri="{FF2B5EF4-FFF2-40B4-BE49-F238E27FC236}">
                <a16:creationId xmlns:a16="http://schemas.microsoft.com/office/drawing/2014/main" id="{BE000728-FDD0-FAA6-1E20-543F01FDAB78}"/>
              </a:ext>
            </a:extLst>
          </p:cNvPr>
          <p:cNvSpPr txBox="1"/>
          <p:nvPr/>
        </p:nvSpPr>
        <p:spPr>
          <a:xfrm>
            <a:off x="783682" y="1711789"/>
            <a:ext cx="5145007" cy="39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 defTabSz="457200">
              <a:spcBef>
                <a:spcPts val="2000"/>
              </a:spcBef>
              <a:defRPr sz="2400">
                <a:solidFill>
                  <a:srgbClr val="3C3C3A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r>
              <a:rPr lang="pt-BR" sz="1500" dirty="0">
                <a:solidFill>
                  <a:srgbClr val="003641"/>
                </a:solidFill>
                <a:latin typeface="Sicoob Sans RC3" panose="020B0503020204030204" pitchFamily="34" charset="0"/>
              </a:rPr>
              <a:t>Cartazes em pontos comerciais.</a:t>
            </a:r>
          </a:p>
          <a:p>
            <a:r>
              <a:rPr lang="pt-BR" sz="1500" dirty="0">
                <a:solidFill>
                  <a:srgbClr val="003641"/>
                </a:solidFill>
                <a:latin typeface="Sicoob Sans RC3" panose="020B0503020204030204" pitchFamily="34" charset="0"/>
              </a:rPr>
              <a:t>Folhetos de visitação e convite para abrir a conta digital.</a:t>
            </a:r>
          </a:p>
          <a:p>
            <a:r>
              <a:rPr lang="pt-BR" sz="1500" dirty="0">
                <a:solidFill>
                  <a:srgbClr val="003641"/>
                </a:solidFill>
                <a:latin typeface="Sicoob Sans RC3" panose="020B0503020204030204" pitchFamily="34" charset="0"/>
              </a:rPr>
              <a:t>SMS focado nos atuais associados.</a:t>
            </a:r>
          </a:p>
          <a:p>
            <a:r>
              <a:rPr lang="pt-BR" sz="1500" dirty="0">
                <a:solidFill>
                  <a:srgbClr val="003641"/>
                </a:solidFill>
                <a:latin typeface="Sicoob Sans RC3" panose="020B0503020204030204" pitchFamily="34" charset="0"/>
              </a:rPr>
              <a:t>Carro de som com spot da campanha  rodando</a:t>
            </a:r>
          </a:p>
          <a:p>
            <a:r>
              <a:rPr lang="pt-BR" sz="1500" dirty="0">
                <a:solidFill>
                  <a:srgbClr val="003641"/>
                </a:solidFill>
                <a:latin typeface="Sicoob Sans RC3" panose="020B0503020204030204" pitchFamily="34" charset="0"/>
              </a:rPr>
              <a:t>Impulsionamento intensivo da campanha mostrando grandes feitos do Sicoob Credicope na cidade.</a:t>
            </a:r>
          </a:p>
          <a:p>
            <a:r>
              <a:rPr lang="pt-BR" sz="1500" dirty="0">
                <a:solidFill>
                  <a:srgbClr val="003641"/>
                </a:solidFill>
                <a:latin typeface="Sicoob Sans RC3" panose="020B0503020204030204" pitchFamily="34" charset="0"/>
              </a:rPr>
              <a:t>Outdoor </a:t>
            </a:r>
          </a:p>
          <a:p>
            <a:r>
              <a:rPr lang="pt-BR" sz="1500" dirty="0">
                <a:solidFill>
                  <a:srgbClr val="003641"/>
                </a:solidFill>
                <a:latin typeface="Sicoob Sans RC3" panose="020B0503020204030204" pitchFamily="34" charset="0"/>
              </a:rPr>
              <a:t>Distribuição de adesivos para carros e motos</a:t>
            </a:r>
          </a:p>
          <a:p>
            <a:endParaRPr lang="pt-BR" sz="1500" dirty="0">
              <a:solidFill>
                <a:srgbClr val="003641"/>
              </a:solidFill>
              <a:latin typeface="Sicoob Sans RC3" panose="020B0503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695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amwork">
            <a:extLst>
              <a:ext uri="{FF2B5EF4-FFF2-40B4-BE49-F238E27FC236}">
                <a16:creationId xmlns:a16="http://schemas.microsoft.com/office/drawing/2014/main" id="{B3631B04-94E3-79BA-7BB9-BB09D5E9BB52}"/>
              </a:ext>
            </a:extLst>
          </p:cNvPr>
          <p:cNvSpPr txBox="1"/>
          <p:nvPr/>
        </p:nvSpPr>
        <p:spPr>
          <a:xfrm>
            <a:off x="5757090" y="5399820"/>
            <a:ext cx="2101048" cy="226728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2400" dirty="0">
                <a:gradFill flip="none" rotWithShape="1">
                  <a:gsLst>
                    <a:gs pos="0">
                      <a:srgbClr val="003641"/>
                    </a:gs>
                    <a:gs pos="100000">
                      <a:srgbClr val="00AE9D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Sicoob Sans RC3" panose="020B0503020204030204" pitchFamily="34" charset="0"/>
              </a:rPr>
              <a:t>+ + + + + + + + + + + + + + + + + + + + + + + + + + + + + + + + + + + + + + + + + + + + + + + +</a:t>
            </a:r>
            <a:endParaRPr sz="2400" dirty="0">
              <a:gradFill flip="none" rotWithShape="1">
                <a:gsLst>
                  <a:gs pos="0">
                    <a:srgbClr val="003641"/>
                  </a:gs>
                  <a:gs pos="100000">
                    <a:srgbClr val="00AE9D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Sicoob Sans RC3" panose="020B0503020204030204" pitchFamily="34" charset="0"/>
            </a:endParaRPr>
          </a:p>
        </p:txBody>
      </p:sp>
      <p:sp>
        <p:nvSpPr>
          <p:cNvPr id="6" name="Teamwork">
            <a:extLst>
              <a:ext uri="{FF2B5EF4-FFF2-40B4-BE49-F238E27FC236}">
                <a16:creationId xmlns:a16="http://schemas.microsoft.com/office/drawing/2014/main" id="{F5C2C238-602F-EDB9-D45C-7555A30AFE78}"/>
              </a:ext>
            </a:extLst>
          </p:cNvPr>
          <p:cNvSpPr txBox="1"/>
          <p:nvPr/>
        </p:nvSpPr>
        <p:spPr>
          <a:xfrm>
            <a:off x="716198" y="1771175"/>
            <a:ext cx="2101048" cy="226728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2400" dirty="0">
                <a:gradFill flip="none" rotWithShape="1">
                  <a:gsLst>
                    <a:gs pos="0">
                      <a:srgbClr val="003641"/>
                    </a:gs>
                    <a:gs pos="100000">
                      <a:srgbClr val="00AE9D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Sicoob Sans RC3" panose="020B0503020204030204" pitchFamily="34" charset="0"/>
              </a:rPr>
              <a:t>+ + + + + + + + + + + + + + + + + + + + + + + + + + + + + + + + + + + + + + + + + + + + + + + +</a:t>
            </a:r>
            <a:endParaRPr sz="2400" dirty="0">
              <a:gradFill flip="none" rotWithShape="1">
                <a:gsLst>
                  <a:gs pos="0">
                    <a:srgbClr val="003641"/>
                  </a:gs>
                  <a:gs pos="100000">
                    <a:srgbClr val="00AE9D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Sicoob Sans RC3" panose="020B0503020204030204" pitchFamily="34" charset="0"/>
            </a:endParaRPr>
          </a:p>
        </p:txBody>
      </p:sp>
      <p:sp>
        <p:nvSpPr>
          <p:cNvPr id="3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 dirty="0"/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F73F9E8A-72AF-4597-C6F2-7D6513DFCEA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9" r="23899"/>
          <a:stretch/>
        </p:blipFill>
        <p:spPr>
          <a:xfrm>
            <a:off x="0" y="-691605"/>
            <a:ext cx="7412625" cy="9460134"/>
          </a:xfrm>
        </p:spPr>
      </p:pic>
      <p:sp>
        <p:nvSpPr>
          <p:cNvPr id="341" name="A Strategic Approach to Teamwork Development"/>
          <p:cNvSpPr txBox="1"/>
          <p:nvPr/>
        </p:nvSpPr>
        <p:spPr>
          <a:xfrm>
            <a:off x="5757090" y="913242"/>
            <a:ext cx="5978077" cy="3744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4800" b="1" dirty="0">
                <a:solidFill>
                  <a:srgbClr val="00AE9D"/>
                </a:solidFill>
                <a:latin typeface="Sicoob Sans RC3" panose="020B0503020204030204" pitchFamily="34" charset="0"/>
              </a:rPr>
              <a:t>Eu sou daqui...</a:t>
            </a:r>
          </a:p>
          <a:p>
            <a:r>
              <a:rPr lang="pt-BR" sz="4800" b="1" dirty="0">
                <a:solidFill>
                  <a:srgbClr val="00AE9D"/>
                </a:solidFill>
                <a:latin typeface="Sicoob Sans RC3" panose="020B0503020204030204" pitchFamily="34" charset="0"/>
              </a:rPr>
              <a:t>Eu sou cooperativa...</a:t>
            </a:r>
          </a:p>
          <a:p>
            <a:r>
              <a:rPr lang="pt-BR" sz="4800" b="1" dirty="0">
                <a:solidFill>
                  <a:srgbClr val="00AE9D"/>
                </a:solidFill>
                <a:latin typeface="Sicoob Sans RC3" panose="020B0503020204030204" pitchFamily="34" charset="0"/>
              </a:rPr>
              <a:t>Eu gero renda...</a:t>
            </a:r>
          </a:p>
          <a:p>
            <a:r>
              <a:rPr lang="pt-BR" sz="4800" b="1" dirty="0">
                <a:solidFill>
                  <a:srgbClr val="00AE9D"/>
                </a:solidFill>
                <a:latin typeface="Sicoob Sans RC3" panose="020B0503020204030204" pitchFamily="34" charset="0"/>
              </a:rPr>
              <a:t>Eu realizo sonhos...</a:t>
            </a:r>
          </a:p>
          <a:p>
            <a:r>
              <a:rPr lang="pt-BR" sz="4800" b="1" dirty="0">
                <a:solidFill>
                  <a:srgbClr val="00AE9D"/>
                </a:solidFill>
                <a:latin typeface="Sicoob Sans RC3" panose="020B0503020204030204" pitchFamily="34" charset="0"/>
              </a:rPr>
              <a:t>Eu coopero.</a:t>
            </a:r>
            <a:endParaRPr lang="da-DK" sz="4800" b="1" dirty="0">
              <a:solidFill>
                <a:srgbClr val="00AE9D"/>
              </a:solidFill>
              <a:latin typeface="Sicoob Sans RC3" panose="020B0503020204030204" pitchFamily="34" charset="0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0BFF502A-350B-7207-60FA-9B2A74A20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79236"/>
            <a:ext cx="397522" cy="35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24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 dirty="0"/>
          </a:p>
        </p:txBody>
      </p:sp>
      <p:sp>
        <p:nvSpPr>
          <p:cNvPr id="2" name="Teamwork">
            <a:extLst>
              <a:ext uri="{FF2B5EF4-FFF2-40B4-BE49-F238E27FC236}">
                <a16:creationId xmlns:a16="http://schemas.microsoft.com/office/drawing/2014/main" id="{C43DAAB7-2C74-80C0-023D-BCED66180308}"/>
              </a:ext>
            </a:extLst>
          </p:cNvPr>
          <p:cNvSpPr txBox="1"/>
          <p:nvPr/>
        </p:nvSpPr>
        <p:spPr>
          <a:xfrm>
            <a:off x="9252752" y="-434628"/>
            <a:ext cx="2101048" cy="226728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2400" dirty="0">
                <a:gradFill flip="none" rotWithShape="1">
                  <a:gsLst>
                    <a:gs pos="0">
                      <a:srgbClr val="003641"/>
                    </a:gs>
                    <a:gs pos="100000">
                      <a:srgbClr val="00AE9D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Sicoob Sans RC3" panose="020B0503020204030204" pitchFamily="34" charset="0"/>
              </a:rPr>
              <a:t>+ + + + + + + + + + + + + + + + + + + + + + + + + + + + + + + + + + + + + + + + + + + + + + + +</a:t>
            </a:r>
            <a:endParaRPr sz="2400" dirty="0">
              <a:gradFill flip="none" rotWithShape="1">
                <a:gsLst>
                  <a:gs pos="0">
                    <a:srgbClr val="003641"/>
                  </a:gs>
                  <a:gs pos="100000">
                    <a:srgbClr val="00AE9D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Sicoob Sans RC3" panose="020B050302020403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E48F542-74FE-2368-6CA3-208E77190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79236"/>
            <a:ext cx="397522" cy="35422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E4F0B05-E531-267A-BC10-798221B0C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81" y="358420"/>
            <a:ext cx="4334419" cy="6126165"/>
          </a:xfrm>
          <a:prstGeom prst="rect">
            <a:avLst/>
          </a:prstGeom>
        </p:spPr>
      </p:pic>
      <p:sp>
        <p:nvSpPr>
          <p:cNvPr id="4" name="A Strategic Approach to Teamwork Development">
            <a:extLst>
              <a:ext uri="{FF2B5EF4-FFF2-40B4-BE49-F238E27FC236}">
                <a16:creationId xmlns:a16="http://schemas.microsoft.com/office/drawing/2014/main" id="{D07BC19E-DD86-B8C9-AA48-1A9BD6C9D10B}"/>
              </a:ext>
            </a:extLst>
          </p:cNvPr>
          <p:cNvSpPr txBox="1"/>
          <p:nvPr/>
        </p:nvSpPr>
        <p:spPr>
          <a:xfrm>
            <a:off x="244186" y="324536"/>
            <a:ext cx="3651953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4800" b="1" dirty="0">
                <a:solidFill>
                  <a:srgbClr val="00AE9D"/>
                </a:solidFill>
                <a:latin typeface="Sicoob Sans RC3" panose="020B0503020204030204" pitchFamily="34" charset="0"/>
              </a:rPr>
              <a:t>CARTAZ</a:t>
            </a:r>
            <a:endParaRPr lang="da-DK" sz="4800" b="1" dirty="0">
              <a:solidFill>
                <a:srgbClr val="00AE9D"/>
              </a:solidFill>
              <a:latin typeface="Sicoob Sans RC3" panose="020B0503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 dirty="0"/>
          </a:p>
        </p:txBody>
      </p:sp>
      <p:sp>
        <p:nvSpPr>
          <p:cNvPr id="2" name="Teamwork">
            <a:extLst>
              <a:ext uri="{FF2B5EF4-FFF2-40B4-BE49-F238E27FC236}">
                <a16:creationId xmlns:a16="http://schemas.microsoft.com/office/drawing/2014/main" id="{C43DAAB7-2C74-80C0-023D-BCED66180308}"/>
              </a:ext>
            </a:extLst>
          </p:cNvPr>
          <p:cNvSpPr txBox="1"/>
          <p:nvPr/>
        </p:nvSpPr>
        <p:spPr>
          <a:xfrm>
            <a:off x="9252752" y="-434628"/>
            <a:ext cx="2101048" cy="226728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2400" dirty="0">
                <a:gradFill flip="none" rotWithShape="1">
                  <a:gsLst>
                    <a:gs pos="0">
                      <a:srgbClr val="003641"/>
                    </a:gs>
                    <a:gs pos="100000">
                      <a:srgbClr val="00AE9D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Sicoob Sans RC3" panose="020B0503020204030204" pitchFamily="34" charset="0"/>
              </a:rPr>
              <a:t>+ + + + + + + + + + + + + + + + + + + + + + + + + + + + + + + + + + + + + + + + + + + + + + + +</a:t>
            </a:r>
            <a:endParaRPr sz="2400" dirty="0">
              <a:gradFill flip="none" rotWithShape="1">
                <a:gsLst>
                  <a:gs pos="0">
                    <a:srgbClr val="003641"/>
                  </a:gs>
                  <a:gs pos="100000">
                    <a:srgbClr val="00AE9D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Sicoob Sans RC3" panose="020B050302020403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E48F542-74FE-2368-6CA3-208E77190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79236"/>
            <a:ext cx="397522" cy="35422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044D620-8061-89FB-3DF9-F19D777BA4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721" y="1417983"/>
            <a:ext cx="4938367" cy="4938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A Strategic Approach to Teamwork Development">
            <a:extLst>
              <a:ext uri="{FF2B5EF4-FFF2-40B4-BE49-F238E27FC236}">
                <a16:creationId xmlns:a16="http://schemas.microsoft.com/office/drawing/2014/main" id="{51EA0CC0-796A-B845-606F-B1E40B1043CE}"/>
              </a:ext>
            </a:extLst>
          </p:cNvPr>
          <p:cNvSpPr txBox="1"/>
          <p:nvPr/>
        </p:nvSpPr>
        <p:spPr>
          <a:xfrm>
            <a:off x="244186" y="324536"/>
            <a:ext cx="3651953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4800" b="1" dirty="0">
                <a:solidFill>
                  <a:srgbClr val="00AE9D"/>
                </a:solidFill>
                <a:latin typeface="Sicoob Sans RC3" panose="020B0503020204030204" pitchFamily="34" charset="0"/>
              </a:rPr>
              <a:t>PANFLETO</a:t>
            </a:r>
            <a:endParaRPr lang="da-DK" sz="4800" b="1" dirty="0">
              <a:solidFill>
                <a:srgbClr val="00AE9D"/>
              </a:solidFill>
              <a:latin typeface="Sicoob Sans RC3" panose="020B0503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155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2CEBFDF9-E3DD-66AB-A3E0-C4677AD7C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947" y="1311964"/>
            <a:ext cx="8319053" cy="5546035"/>
          </a:xfrm>
          <a:prstGeom prst="rect">
            <a:avLst/>
          </a:prstGeom>
        </p:spPr>
      </p:pic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 dirty="0"/>
          </a:p>
        </p:txBody>
      </p:sp>
      <p:sp>
        <p:nvSpPr>
          <p:cNvPr id="2" name="Teamwork">
            <a:extLst>
              <a:ext uri="{FF2B5EF4-FFF2-40B4-BE49-F238E27FC236}">
                <a16:creationId xmlns:a16="http://schemas.microsoft.com/office/drawing/2014/main" id="{C43DAAB7-2C74-80C0-023D-BCED66180308}"/>
              </a:ext>
            </a:extLst>
          </p:cNvPr>
          <p:cNvSpPr txBox="1"/>
          <p:nvPr/>
        </p:nvSpPr>
        <p:spPr>
          <a:xfrm>
            <a:off x="9252752" y="-434628"/>
            <a:ext cx="2101048" cy="226728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2400" dirty="0">
                <a:gradFill flip="none" rotWithShape="1">
                  <a:gsLst>
                    <a:gs pos="0">
                      <a:srgbClr val="003641"/>
                    </a:gs>
                    <a:gs pos="100000">
                      <a:srgbClr val="00AE9D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Sicoob Sans RC3" panose="020B0503020204030204" pitchFamily="34" charset="0"/>
              </a:rPr>
              <a:t>+ + + + + + + + + + + + + + + + + + + + + + + + + + + + + + + + + + + + + + + + + + + + + + + +</a:t>
            </a:r>
            <a:endParaRPr sz="2400" dirty="0">
              <a:gradFill flip="none" rotWithShape="1">
                <a:gsLst>
                  <a:gs pos="0">
                    <a:srgbClr val="003641"/>
                  </a:gs>
                  <a:gs pos="100000">
                    <a:srgbClr val="00AE9D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Sicoob Sans RC3" panose="020B050302020403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E48F542-74FE-2368-6CA3-208E77190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79236"/>
            <a:ext cx="397522" cy="35422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ECAFFA2-DBB7-BBC1-B134-3C6B1E8566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9" t="1608" r="21000" b="5808"/>
          <a:stretch/>
        </p:blipFill>
        <p:spPr>
          <a:xfrm rot="20486606">
            <a:off x="4956443" y="1955488"/>
            <a:ext cx="2628896" cy="4806617"/>
          </a:xfrm>
          <a:prstGeom prst="rect">
            <a:avLst/>
          </a:prstGeom>
        </p:spPr>
      </p:pic>
      <p:sp>
        <p:nvSpPr>
          <p:cNvPr id="5" name="A Strategic Approach to Teamwork Development">
            <a:extLst>
              <a:ext uri="{FF2B5EF4-FFF2-40B4-BE49-F238E27FC236}">
                <a16:creationId xmlns:a16="http://schemas.microsoft.com/office/drawing/2014/main" id="{643DCCF4-541F-A120-21D5-994754B2352B}"/>
              </a:ext>
            </a:extLst>
          </p:cNvPr>
          <p:cNvSpPr txBox="1"/>
          <p:nvPr/>
        </p:nvSpPr>
        <p:spPr>
          <a:xfrm>
            <a:off x="244186" y="324536"/>
            <a:ext cx="5997588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4800" b="1" dirty="0">
                <a:solidFill>
                  <a:srgbClr val="00AE9D"/>
                </a:solidFill>
                <a:latin typeface="Sicoob Sans RC3" panose="020B0503020204030204" pitchFamily="34" charset="0"/>
              </a:rPr>
              <a:t>IMPULSIONAMENTO</a:t>
            </a:r>
            <a:endParaRPr lang="da-DK" sz="4800" b="1" dirty="0">
              <a:solidFill>
                <a:srgbClr val="00AE9D"/>
              </a:solidFill>
              <a:latin typeface="Sicoob Sans RC3" panose="020B0503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661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 dirty="0"/>
          </a:p>
        </p:txBody>
      </p:sp>
      <p:sp>
        <p:nvSpPr>
          <p:cNvPr id="2" name="Teamwork">
            <a:extLst>
              <a:ext uri="{FF2B5EF4-FFF2-40B4-BE49-F238E27FC236}">
                <a16:creationId xmlns:a16="http://schemas.microsoft.com/office/drawing/2014/main" id="{C43DAAB7-2C74-80C0-023D-BCED66180308}"/>
              </a:ext>
            </a:extLst>
          </p:cNvPr>
          <p:cNvSpPr txBox="1"/>
          <p:nvPr/>
        </p:nvSpPr>
        <p:spPr>
          <a:xfrm>
            <a:off x="9252752" y="-434628"/>
            <a:ext cx="2101048" cy="226728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2400" dirty="0">
                <a:gradFill flip="none" rotWithShape="1">
                  <a:gsLst>
                    <a:gs pos="0">
                      <a:srgbClr val="003641"/>
                    </a:gs>
                    <a:gs pos="100000">
                      <a:srgbClr val="00AE9D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Sicoob Sans RC3" panose="020B0503020204030204" pitchFamily="34" charset="0"/>
              </a:rPr>
              <a:t>+ + + + + + + + + + + + + + + + + + + + + + + + + + + + + + + + + + + + + + + + + + + + + + + +</a:t>
            </a:r>
            <a:endParaRPr sz="2400" dirty="0">
              <a:gradFill flip="none" rotWithShape="1">
                <a:gsLst>
                  <a:gs pos="0">
                    <a:srgbClr val="003641"/>
                  </a:gs>
                  <a:gs pos="100000">
                    <a:srgbClr val="00AE9D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Sicoob Sans RC3" panose="020B050302020403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E48F542-74FE-2368-6CA3-208E77190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79236"/>
            <a:ext cx="397522" cy="354228"/>
          </a:xfrm>
          <a:prstGeom prst="rect">
            <a:avLst/>
          </a:prstGeom>
        </p:spPr>
      </p:pic>
      <p:sp>
        <p:nvSpPr>
          <p:cNvPr id="5" name="A Strategic Approach to Teamwork Development">
            <a:extLst>
              <a:ext uri="{FF2B5EF4-FFF2-40B4-BE49-F238E27FC236}">
                <a16:creationId xmlns:a16="http://schemas.microsoft.com/office/drawing/2014/main" id="{643DCCF4-541F-A120-21D5-994754B2352B}"/>
              </a:ext>
            </a:extLst>
          </p:cNvPr>
          <p:cNvSpPr txBox="1"/>
          <p:nvPr/>
        </p:nvSpPr>
        <p:spPr>
          <a:xfrm>
            <a:off x="244185" y="324536"/>
            <a:ext cx="7428823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4800" b="1" dirty="0">
                <a:solidFill>
                  <a:srgbClr val="00AE9D"/>
                </a:solidFill>
                <a:latin typeface="Sicoob Sans RC3" panose="020B0503020204030204" pitchFamily="34" charset="0"/>
              </a:rPr>
              <a:t>VIDEO IMPULSIONADO</a:t>
            </a:r>
            <a:endParaRPr lang="da-DK" sz="4800" b="1" dirty="0">
              <a:solidFill>
                <a:srgbClr val="00AE9D"/>
              </a:solidFill>
              <a:latin typeface="Sicoob Sans RC3" panose="020B050302020403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C728A3B-ECB1-6E50-BC30-6EEA798FC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401416"/>
            <a:ext cx="5456583" cy="545658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D084498-C4FB-E3D1-B070-0F180BE3A0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7"/>
          <a:stretch/>
        </p:blipFill>
        <p:spPr>
          <a:xfrm>
            <a:off x="4653750" y="2846703"/>
            <a:ext cx="3469834" cy="217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94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 dirty="0"/>
          </a:p>
        </p:txBody>
      </p:sp>
      <p:sp>
        <p:nvSpPr>
          <p:cNvPr id="2" name="Teamwork">
            <a:extLst>
              <a:ext uri="{FF2B5EF4-FFF2-40B4-BE49-F238E27FC236}">
                <a16:creationId xmlns:a16="http://schemas.microsoft.com/office/drawing/2014/main" id="{C43DAAB7-2C74-80C0-023D-BCED66180308}"/>
              </a:ext>
            </a:extLst>
          </p:cNvPr>
          <p:cNvSpPr txBox="1"/>
          <p:nvPr/>
        </p:nvSpPr>
        <p:spPr>
          <a:xfrm>
            <a:off x="9252752" y="-434628"/>
            <a:ext cx="2101048" cy="226728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2400" dirty="0">
                <a:gradFill flip="none" rotWithShape="1">
                  <a:gsLst>
                    <a:gs pos="0">
                      <a:srgbClr val="003641"/>
                    </a:gs>
                    <a:gs pos="100000">
                      <a:srgbClr val="00AE9D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Sicoob Sans RC3" panose="020B0503020204030204" pitchFamily="34" charset="0"/>
              </a:rPr>
              <a:t>+ + + + + + + + + + + + + + + + + + + + + + + + + + + + + + + + + + + + + + + + + + + + + + + +</a:t>
            </a:r>
            <a:endParaRPr sz="2400" dirty="0">
              <a:gradFill flip="none" rotWithShape="1">
                <a:gsLst>
                  <a:gs pos="0">
                    <a:srgbClr val="003641"/>
                  </a:gs>
                  <a:gs pos="100000">
                    <a:srgbClr val="00AE9D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Sicoob Sans RC3" panose="020B050302020403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E48F542-74FE-2368-6CA3-208E77190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79236"/>
            <a:ext cx="397522" cy="354228"/>
          </a:xfrm>
          <a:prstGeom prst="rect">
            <a:avLst/>
          </a:prstGeom>
        </p:spPr>
      </p:pic>
      <p:sp>
        <p:nvSpPr>
          <p:cNvPr id="5" name="A Strategic Approach to Teamwork Development">
            <a:extLst>
              <a:ext uri="{FF2B5EF4-FFF2-40B4-BE49-F238E27FC236}">
                <a16:creationId xmlns:a16="http://schemas.microsoft.com/office/drawing/2014/main" id="{643DCCF4-541F-A120-21D5-994754B2352B}"/>
              </a:ext>
            </a:extLst>
          </p:cNvPr>
          <p:cNvSpPr txBox="1"/>
          <p:nvPr/>
        </p:nvSpPr>
        <p:spPr>
          <a:xfrm>
            <a:off x="244185" y="324536"/>
            <a:ext cx="7428823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b">
            <a:spAutoFit/>
          </a:bodyPr>
          <a:lstStyle>
            <a:lvl1pPr algn="l">
              <a:defRPr sz="6000">
                <a:latin typeface="+mn-lt"/>
                <a:ea typeface="+mn-ea"/>
                <a:cs typeface="+mn-cs"/>
                <a:sym typeface="Poppins Medium"/>
              </a:defRPr>
            </a:lvl1pPr>
          </a:lstStyle>
          <a:p>
            <a:r>
              <a:rPr lang="pt-BR" sz="4800" b="1" dirty="0">
                <a:solidFill>
                  <a:srgbClr val="00AE9D"/>
                </a:solidFill>
                <a:latin typeface="Sicoob Sans RC3" panose="020B0503020204030204" pitchFamily="34" charset="0"/>
              </a:rPr>
              <a:t>CARRO DE SOM</a:t>
            </a:r>
            <a:endParaRPr lang="da-DK" sz="4800" b="1" dirty="0">
              <a:solidFill>
                <a:srgbClr val="00AE9D"/>
              </a:solidFill>
              <a:latin typeface="Sicoob Sans RC3" panose="020B050302020403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1EDBD35-9B6A-5F0D-873D-908782A89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06226"/>
            <a:ext cx="6324600" cy="505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60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2bae64f-ff94-4732-b14d-c0c0af3cc8cb" xsi:nil="true"/>
    <lcf76f155ced4ddcb4097134ff3c332f xmlns="89165767-6a27-4822-9877-9a42d8bfb9de">
      <Terms xmlns="http://schemas.microsoft.com/office/infopath/2007/PartnerControls"/>
    </lcf76f155ced4ddcb4097134ff3c332f>
    <Data xmlns="89165767-6a27-4822-9877-9a42d8bfb9d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30CE484559CF42B1EF112FEFB46821" ma:contentTypeVersion="18" ma:contentTypeDescription="Create a new document." ma:contentTypeScope="" ma:versionID="a6807ddd2d1ad4c7ebaa56409f1c670c">
  <xsd:schema xmlns:xsd="http://www.w3.org/2001/XMLSchema" xmlns:xs="http://www.w3.org/2001/XMLSchema" xmlns:p="http://schemas.microsoft.com/office/2006/metadata/properties" xmlns:ns2="89165767-6a27-4822-9877-9a42d8bfb9de" xmlns:ns3="52bae64f-ff94-4732-b14d-c0c0af3cc8cb" targetNamespace="http://schemas.microsoft.com/office/2006/metadata/properties" ma:root="true" ma:fieldsID="2cd2d757aced4ef3a141cfddf9bfaf8c" ns2:_="" ns3:_="">
    <xsd:import namespace="89165767-6a27-4822-9877-9a42d8bfb9de"/>
    <xsd:import namespace="52bae64f-ff94-4732-b14d-c0c0af3cc8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Location" minOccurs="0"/>
                <xsd:element ref="ns2: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165767-6a27-4822-9877-9a42d8bfb9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15b74486-4571-4958-a072-e02accf382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Data" ma:index="21" nillable="true" ma:displayName="Data" ma:format="DateTime" ma:internalName="Data">
      <xsd:simpleType>
        <xsd:restriction base="dms:DateTim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bae64f-ff94-4732-b14d-c0c0af3cc8c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4c0c907-ed91-40af-a651-71f237c2fd05}" ma:internalName="TaxCatchAll" ma:showField="CatchAllData" ma:web="52bae64f-ff94-4732-b14d-c0c0af3cc8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B55378-1B06-4088-BDB9-9E012EB3D0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CBE3D6-33C5-4BC8-A77D-5E4B351A9DA7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89165767-6a27-4822-9877-9a42d8bfb9de"/>
    <ds:schemaRef ds:uri="http://purl.org/dc/elements/1.1/"/>
    <ds:schemaRef ds:uri="http://schemas.microsoft.com/office/2006/documentManagement/types"/>
    <ds:schemaRef ds:uri="http://purl.org/dc/terms/"/>
    <ds:schemaRef ds:uri="52bae64f-ff94-4732-b14d-c0c0af3cc8cb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81B96C2-36C6-44F4-8632-BEFD843E43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165767-6a27-4822-9877-9a42d8bfb9de"/>
    <ds:schemaRef ds:uri="52bae64f-ff94-4732-b14d-c0c0af3cc8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929</Words>
  <Application>Microsoft Office PowerPoint</Application>
  <PresentationFormat>Widescreen</PresentationFormat>
  <Paragraphs>89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1" baseType="lpstr">
      <vt:lpstr>Arial</vt:lpstr>
      <vt:lpstr>Sicoob Sans RC</vt:lpstr>
      <vt:lpstr>Calibri</vt:lpstr>
      <vt:lpstr>Sicoob Sans RC3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Darlisson Pereira Macedo</dc:creator>
  <cp:lastModifiedBy>Vinicio Vitor</cp:lastModifiedBy>
  <cp:revision>7</cp:revision>
  <cp:lastPrinted>2024-07-18T13:41:01Z</cp:lastPrinted>
  <dcterms:created xsi:type="dcterms:W3CDTF">2023-11-13T16:30:33Z</dcterms:created>
  <dcterms:modified xsi:type="dcterms:W3CDTF">2024-07-18T14:17:11Z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459b2e0-2ec4-47e6-afc1-6e3f8b684f6a_Enabled">
    <vt:lpwstr>true</vt:lpwstr>
  </property>
  <property fmtid="{D5CDD505-2E9C-101B-9397-08002B2CF9AE}" pid="3" name="MSIP_Label_6459b2e0-2ec4-47e6-afc1-6e3f8b684f6a_SetDate">
    <vt:lpwstr>2023-11-13T16:31:42Z</vt:lpwstr>
  </property>
  <property fmtid="{D5CDD505-2E9C-101B-9397-08002B2CF9AE}" pid="4" name="MSIP_Label_6459b2e0-2ec4-47e6-afc1-6e3f8b684f6a_Method">
    <vt:lpwstr>Privileged</vt:lpwstr>
  </property>
  <property fmtid="{D5CDD505-2E9C-101B-9397-08002B2CF9AE}" pid="5" name="MSIP_Label_6459b2e0-2ec4-47e6-afc1-6e3f8b684f6a_Name">
    <vt:lpwstr>6459b2e0-2ec4-47e6-afc1-6e3f8b684f6a</vt:lpwstr>
  </property>
  <property fmtid="{D5CDD505-2E9C-101B-9397-08002B2CF9AE}" pid="6" name="MSIP_Label_6459b2e0-2ec4-47e6-afc1-6e3f8b684f6a_SiteId">
    <vt:lpwstr>b417b620-2ae9-4a83-ab6c-7fbd828bda1d</vt:lpwstr>
  </property>
  <property fmtid="{D5CDD505-2E9C-101B-9397-08002B2CF9AE}" pid="7" name="MSIP_Label_6459b2e0-2ec4-47e6-afc1-6e3f8b684f6a_ActionId">
    <vt:lpwstr>49cb4894-5611-443b-905f-21aa8dcc29a3</vt:lpwstr>
  </property>
  <property fmtid="{D5CDD505-2E9C-101B-9397-08002B2CF9AE}" pid="8" name="MSIP_Label_6459b2e0-2ec4-47e6-afc1-6e3f8b684f6a_ContentBits">
    <vt:lpwstr>0</vt:lpwstr>
  </property>
  <property fmtid="{D5CDD505-2E9C-101B-9397-08002B2CF9AE}" pid="9" name="ContentTypeId">
    <vt:lpwstr>0x0101008030CE484559CF42B1EF112FEFB46821</vt:lpwstr>
  </property>
  <property fmtid="{D5CDD505-2E9C-101B-9397-08002B2CF9AE}" pid="10" name="MediaServiceImageTags">
    <vt:lpwstr/>
  </property>
</Properties>
</file>