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2"/>
  </p:notesMasterIdLst>
  <p:sldIdLst>
    <p:sldId id="257" r:id="rId5"/>
    <p:sldId id="268" r:id="rId6"/>
    <p:sldId id="302" r:id="rId7"/>
    <p:sldId id="284" r:id="rId8"/>
    <p:sldId id="263" r:id="rId9"/>
    <p:sldId id="304" r:id="rId10"/>
    <p:sldId id="285" r:id="rId11"/>
  </p:sldIdLst>
  <p:sldSz cx="12192000" cy="6858000"/>
  <p:notesSz cx="6858000" cy="9144000"/>
  <p:embeddedFontLst>
    <p:embeddedFont>
      <p:font typeface="Sicoob Sans RC" panose="020B0503020204030204" pitchFamily="34" charset="0"/>
      <p:regular r:id="rId13"/>
      <p:bold r:id="rId14"/>
      <p:italic r:id="rId15"/>
      <p:boldItalic r:id="rId16"/>
    </p:embeddedFont>
    <p:embeddedFont>
      <p:font typeface="Sicoob Sans RC3" panose="020B0604020202020204" charset="0"/>
      <p:regular r:id="rId17"/>
      <p:bold r:id="rId18"/>
      <p:italic r:id="rId19"/>
      <p:boldItalic r:id="rId2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PT Padrão 24" id="{FF77F8B7-54BF-4087-B284-E1E4620CA3F5}">
          <p14:sldIdLst>
            <p14:sldId id="257"/>
            <p14:sldId id="268"/>
            <p14:sldId id="302"/>
            <p14:sldId id="284"/>
            <p14:sldId id="263"/>
            <p14:sldId id="304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5F0"/>
    <a:srgbClr val="00AE9D"/>
    <a:srgbClr val="003641"/>
    <a:srgbClr val="C9D200"/>
    <a:srgbClr val="494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64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05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4AFD0-EC5D-4372-B325-9D620D5D652D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4EB99-5822-419B-993D-EC90C9E428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63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F8089-BFFF-EB23-1890-9266F6EFA6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FE7E26-F73F-A48E-666C-5AA39AD1C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2D0406-EDA0-187A-2D90-2CD2E3EAA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D9D96D-6101-0C19-0862-CDA53C4D2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4370C3-A001-2A3C-3923-C057E2368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19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EFEF14-4E77-36C9-D3BE-82815C373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9A4DE10-872E-FDF7-9F34-CBAF52D00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9473E8-E870-2E00-FDC8-F894B7A68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F9D393-890E-95AF-E19C-35BB4B01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C8F99D-4D7D-8F95-6DF3-ACB5166A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08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0B53F04-2DA5-7B04-4783-C63279C61B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1CB7BFE-1C3F-D5CB-015F-5DC93480D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2D92D1-8483-2F14-D0E4-667D12F8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5CBFE1-73EA-3732-21FC-8D35EA721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66FD88-6D8D-1280-2647-A29C95AA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6411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5E2A0C-A4CF-D145-C96E-D4042F08BA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4889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D8EE3-AE7C-BBDE-73D4-82306EF8A6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4931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44FB2B8-87A0-0014-D9C5-FBC59B2FBA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4973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6B12E98-DAFC-9A1D-957E-C5F615567B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015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EC653F3-803F-21C2-AB85-11A7C762A2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5057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7764A48-3D9D-03CC-17D0-8EC0239CD0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6794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1E2F212-9C96-142B-5DBC-37C7CBF7C2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836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C7A9BA7-2C25-CC0C-2DBA-459078EDC7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6878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54F2E9-9F71-84C7-43E6-E7FB20B80A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6920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FA28A32-B997-2441-DA04-F0DF25F8999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6962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4417479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1913C2-704E-C46C-A53F-0E31B6C7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4889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427FE9B-62C8-E5FD-D6FC-83B4704D6C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4931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7EAEA19-1C50-2C7F-BE4C-0AA9813A1C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4973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AD6986F-DC33-45B5-2E98-B6DCF6F6D6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015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DA93510-1CA3-661E-C18B-212C9E548A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5057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306864-8E7C-D46E-0B1E-714CB79A8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6794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670BACB-4660-D76C-770C-625F0FA9D4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836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672ADA3-D7C0-4C58-D1EA-D2A573C3BC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6878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D3AB075-CA1C-E399-C243-E6AE1F6063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6920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AE469B-FC41-D79F-E181-7CAAB526E99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6962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9050045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51534-EE0C-B9AB-70B1-BED4EE46E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0077D8-3F70-A8D1-B940-509D659F5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4A28E0-84D6-63F8-4697-95C57A60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4170AE-C20F-BD6C-78EB-35722D38C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FF3358-9FB6-050E-6A9A-F1100887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79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0054F-BA62-7454-9718-EF33377B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5DBCFA-8A0E-474D-8115-E20842B5B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CF8A27-F4A1-C9AC-4DB7-23B7043D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5A2A39-EBEE-F7A5-E166-92F0B7C8F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5B1F64-E374-EDCD-581F-4F68E575C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000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27B8F-B4EC-6F8F-7D82-EABEF605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D7BA00-15B2-9389-C7EE-8FA26CEFE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FA52DD-3773-D824-0CF3-59C4ED389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CA7815-8EF3-584A-0F43-E8EB1694F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CDF8BF2-3A8F-778E-AA6C-512F8461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799981F-C882-06F2-4F69-53AAF400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28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75D2A-DF69-1D47-09DD-71E2C858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0B0247-9431-310B-33CE-58967EEB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03C79F-4646-8ECD-7A06-44B0C5D8D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0A5306-083E-0059-123C-EE7FC2349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6304AC2-6FC4-536C-2037-D4D689610E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C393EF8-CC75-39E9-6523-B0C3E99B0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36DF75-4D11-04A9-E647-A4AC34751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3D509C3-85E3-DE3A-92F7-8F62456D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464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1C5F7E-AFF3-44D7-9696-B17D92406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CED10E9-5ADA-6389-9AB1-164FA445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0E791D8-20DE-C316-C359-1DF3BA8B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00A960E-694C-BC08-052D-97CD19DC9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82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0AC72EA-000F-173A-39FC-8BE23268B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D7C927E-4377-3B9E-A92F-CF08B4CC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A38AC91-7911-45A6-1F5F-D2456C177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14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D47F4E-B2D1-50E0-FEDB-B92B386D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36749B-7A10-33A6-0CB9-5D84B3C4D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67E10E-F37C-18A9-BAD9-D294C236B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32B852-B48F-5502-948C-767334471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8A4125-2E7E-2518-ABEB-9713968B9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F844908-5DA6-0A0B-DDCA-6D9189A56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46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11E02-7F50-B075-ACD5-E220361AA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FEFDA2-6133-34BE-95C9-22F33D37A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D7F6CE9-1A49-6278-42B6-76BC8025C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27186B-E5CD-B7DE-3CE7-3121D2FA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29/07/2024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8D9A192-F042-B892-0E88-53A4D7247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191E332-52A2-FA38-28AB-96BB42B8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281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9063E95-2BF9-E484-0E56-CF283AA05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3CBF1C-8EC5-7930-9452-C49147A0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FFB7DA-BBB0-4C22-9FA1-A279D491D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E629D-840F-4F9F-A196-D905C182272B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E46B84-8A60-C8E9-A3D5-80A66CD93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470C3A-5855-5753-E782-E7DE64D95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02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"/>
          <p:cNvSpPr/>
          <p:nvPr/>
        </p:nvSpPr>
        <p:spPr>
          <a:xfrm rot="10800000">
            <a:off x="0" y="-15772"/>
            <a:ext cx="12222695" cy="6889543"/>
          </a:xfrm>
          <a:prstGeom prst="rect">
            <a:avLst/>
          </a:prstGeom>
          <a:gradFill>
            <a:gsLst>
              <a:gs pos="0">
                <a:srgbClr val="00AE9D"/>
              </a:gs>
              <a:gs pos="99000">
                <a:srgbClr val="003641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 dirty="0"/>
          </a:p>
        </p:txBody>
      </p:sp>
      <p:pic>
        <p:nvPicPr>
          <p:cNvPr id="10" name="Imagem 9" descr="Homem com os braços para cima&#10;&#10;Descrição gerada automaticamente com confiança baixa">
            <a:extLst>
              <a:ext uri="{FF2B5EF4-FFF2-40B4-BE49-F238E27FC236}">
                <a16:creationId xmlns:a16="http://schemas.microsoft.com/office/drawing/2014/main" id="{0ED8EA5D-2422-E91B-23A4-43027AB1B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05"/>
          <a:stretch/>
        </p:blipFill>
        <p:spPr>
          <a:xfrm>
            <a:off x="0" y="0"/>
            <a:ext cx="12222695" cy="6858000"/>
          </a:xfrm>
          <a:prstGeom prst="rect">
            <a:avLst/>
          </a:prstGeom>
        </p:spPr>
      </p:pic>
      <p:sp>
        <p:nvSpPr>
          <p:cNvPr id="15" name="Teamwork">
            <a:extLst>
              <a:ext uri="{FF2B5EF4-FFF2-40B4-BE49-F238E27FC236}">
                <a16:creationId xmlns:a16="http://schemas.microsoft.com/office/drawing/2014/main" id="{72D860F0-712C-92C9-F5FE-BEF080E3B6EC}"/>
              </a:ext>
            </a:extLst>
          </p:cNvPr>
          <p:cNvSpPr txBox="1"/>
          <p:nvPr/>
        </p:nvSpPr>
        <p:spPr>
          <a:xfrm>
            <a:off x="10708414" y="-47298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solidFill>
                  <a:schemeClr val="bg1">
                    <a:alpha val="20000"/>
                  </a:schemeClr>
                </a:soli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solidFill>
                <a:schemeClr val="bg1">
                  <a:alpha val="20000"/>
                </a:schemeClr>
              </a:solidFill>
              <a:latin typeface="Sicoob Sans RC3" panose="020B0503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871CE8E-6BB7-8E6F-9BA4-44550C7BC275}"/>
              </a:ext>
            </a:extLst>
          </p:cNvPr>
          <p:cNvSpPr txBox="1"/>
          <p:nvPr/>
        </p:nvSpPr>
        <p:spPr>
          <a:xfrm>
            <a:off x="7340368" y="5886595"/>
            <a:ext cx="2496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>
                <a:solidFill>
                  <a:schemeClr val="bg1"/>
                </a:solidFill>
                <a:latin typeface="Sicoob Sans RC3" panose="020B0503020204030204" pitchFamily="34" charset="0"/>
              </a:rPr>
              <a:t>sicoobcredicope.com.br</a:t>
            </a:r>
          </a:p>
        </p:txBody>
      </p:sp>
      <p:sp>
        <p:nvSpPr>
          <p:cNvPr id="2" name="Teamwork">
            <a:extLst>
              <a:ext uri="{FF2B5EF4-FFF2-40B4-BE49-F238E27FC236}">
                <a16:creationId xmlns:a16="http://schemas.microsoft.com/office/drawing/2014/main" id="{711BFE53-2A6B-635E-9199-DADEB9EDD503}"/>
              </a:ext>
            </a:extLst>
          </p:cNvPr>
          <p:cNvSpPr txBox="1"/>
          <p:nvPr/>
        </p:nvSpPr>
        <p:spPr>
          <a:xfrm>
            <a:off x="770976" y="1716129"/>
            <a:ext cx="4196549" cy="2267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i="0" dirty="0">
                <a:solidFill>
                  <a:schemeClr val="bg1"/>
                </a:solidFill>
                <a:effectLst/>
                <a:latin typeface="Sicoob Sans RC3" panose="020B0503020204030204" pitchFamily="34" charset="0"/>
              </a:rPr>
              <a:t>Campanha</a:t>
            </a:r>
          </a:p>
          <a:p>
            <a:r>
              <a:rPr lang="pt-BR" sz="4800" b="1" dirty="0">
                <a:solidFill>
                  <a:schemeClr val="bg1"/>
                </a:solidFill>
                <a:latin typeface="Sicoob Sans RC3" panose="020B0503020204030204" pitchFamily="34" charset="0"/>
              </a:rPr>
              <a:t>doe Sangue, doe vida</a:t>
            </a:r>
            <a:endParaRPr sz="4800" b="1" dirty="0">
              <a:solidFill>
                <a:schemeClr val="bg1"/>
              </a:solidFill>
              <a:latin typeface="Sicoob Sans RC3" panose="020B0503020204030204" pitchFamily="34" charset="0"/>
            </a:endParaRPr>
          </a:p>
        </p:txBody>
      </p:sp>
      <p:sp>
        <p:nvSpPr>
          <p:cNvPr id="3" name="Teamwork is the backbone of success, a cohesive force that brings individuals together to achieve common goals. It fosters collaboration and communication, enabling members to leverage each other's strengths and skills. In a team, mutual respect and trus">
            <a:extLst>
              <a:ext uri="{FF2B5EF4-FFF2-40B4-BE49-F238E27FC236}">
                <a16:creationId xmlns:a16="http://schemas.microsoft.com/office/drawing/2014/main" id="{F6AD32FC-49D4-EEDE-D658-270C4C80A233}"/>
              </a:ext>
            </a:extLst>
          </p:cNvPr>
          <p:cNvSpPr txBox="1"/>
          <p:nvPr/>
        </p:nvSpPr>
        <p:spPr>
          <a:xfrm>
            <a:off x="783682" y="4107241"/>
            <a:ext cx="936316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spcBef>
                <a:spcPts val="2000"/>
              </a:spcBef>
              <a:defRPr sz="2400">
                <a:solidFill>
                  <a:srgbClr val="3C3C3A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rPr lang="pt-BR" sz="2000" b="0" i="0" dirty="0">
                <a:solidFill>
                  <a:schemeClr val="bg1"/>
                </a:solidFill>
                <a:effectLst/>
                <a:latin typeface="Sicoob Sans RC3" panose="020B0503020204030204" pitchFamily="34" charset="0"/>
              </a:rPr>
              <a:t>Sicoob Credicope, Hemominas, Secretaria Municipal de Saúde e Hospital Municipal</a:t>
            </a:r>
            <a:endParaRPr sz="2800" dirty="0">
              <a:solidFill>
                <a:schemeClr val="bg1"/>
              </a:solidFill>
              <a:latin typeface="Sicoob Sans RC3" panose="020B050302020403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B58ACF-A2A8-4F3B-80CC-DB12D4EB0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890" y="5532175"/>
            <a:ext cx="2101048" cy="936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AC2A2D0-DAC2-CA72-E0BB-A006CCAB30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839" y="2512155"/>
            <a:ext cx="1582200" cy="1582200"/>
          </a:xfrm>
          <a:prstGeom prst="round2DiagRect">
            <a:avLst/>
          </a:prstGeom>
        </p:spPr>
        <p:txBody>
          <a:bodyPr>
            <a:normAutofit/>
          </a:bodyPr>
          <a:lstStyle/>
          <a:p>
            <a:endParaRPr lang="pt-BR" sz="1000" dirty="0">
              <a:latin typeface="Sicoob Sans RC3" panose="020B0503020204030204" pitchFamily="34" charset="0"/>
            </a:endParaRP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4BF6D77-2EED-AC4D-8849-E242275494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48890" y="4286943"/>
            <a:ext cx="1582200" cy="1582200"/>
          </a:xfrm>
          <a:prstGeom prst="round2DiagRect">
            <a:avLst/>
          </a:prstGeom>
        </p:spPr>
        <p:txBody>
          <a:bodyPr>
            <a:normAutofit/>
          </a:bodyPr>
          <a:lstStyle/>
          <a:p>
            <a:endParaRPr lang="pt-BR" sz="1000">
              <a:latin typeface="Sicoob Sans RC3" panose="020B0503020204030204" pitchFamily="34" charset="0"/>
            </a:endParaRPr>
          </a:p>
        </p:txBody>
      </p:sp>
      <p:sp>
        <p:nvSpPr>
          <p:cNvPr id="417" name="Square"/>
          <p:cNvSpPr/>
          <p:nvPr/>
        </p:nvSpPr>
        <p:spPr>
          <a:xfrm>
            <a:off x="2572538" y="2506327"/>
            <a:ext cx="1581994" cy="1581994"/>
          </a:xfrm>
          <a:prstGeom prst="round2DiagRect">
            <a:avLst/>
          </a:prstGeom>
          <a:solidFill>
            <a:srgbClr val="00364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3" panose="020B0503020204030204" pitchFamily="34" charset="0"/>
            </a:endParaRPr>
          </a:p>
        </p:txBody>
      </p:sp>
      <p:sp>
        <p:nvSpPr>
          <p:cNvPr id="420" name="Square"/>
          <p:cNvSpPr/>
          <p:nvPr/>
        </p:nvSpPr>
        <p:spPr>
          <a:xfrm>
            <a:off x="4342135" y="4274365"/>
            <a:ext cx="1581994" cy="1581994"/>
          </a:xfrm>
          <a:prstGeom prst="round2DiagRect">
            <a:avLst/>
          </a:prstGeom>
          <a:gradFill>
            <a:gsLst>
              <a:gs pos="0">
                <a:srgbClr val="003641"/>
              </a:gs>
              <a:gs pos="100000">
                <a:srgbClr val="00AE9D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3" panose="020B0503020204030204" pitchFamily="34" charset="0"/>
            </a:endParaRPr>
          </a:p>
        </p:txBody>
      </p:sp>
      <p:sp>
        <p:nvSpPr>
          <p:cNvPr id="425" name="Teamwork is a powerful catalyst for success, bringing individuals together to achieve shared goals. By fostering collaboration and open communication, team members can capitalize on their diverse strengths and skills. A strong foundation of trust and res"/>
          <p:cNvSpPr txBox="1"/>
          <p:nvPr/>
        </p:nvSpPr>
        <p:spPr>
          <a:xfrm>
            <a:off x="6990282" y="2866312"/>
            <a:ext cx="3789721" cy="1774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spcBef>
                <a:spcPts val="2000"/>
              </a:spcBef>
              <a:defRPr sz="2400">
                <a:solidFill>
                  <a:srgbClr val="3C3C3A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rPr lang="pt-BR" sz="1400" dirty="0">
                <a:solidFill>
                  <a:srgbClr val="003641"/>
                </a:solidFill>
                <a:latin typeface="Sicoob Sans RC3" panose="020B0503020204030204" pitchFamily="34" charset="0"/>
              </a:rPr>
              <a:t>Campanha doação de sangue promovida pelo Sicoob Credicope em parceria com Hemominas, Secretaria Municipal de Saúde e Hospital Municipal (Padre Geraldo </a:t>
            </a:r>
            <a:r>
              <a:rPr lang="pt-BR" sz="1400" dirty="0" err="1">
                <a:solidFill>
                  <a:srgbClr val="003641"/>
                </a:solidFill>
                <a:latin typeface="Sicoob Sans RC3" panose="020B0503020204030204" pitchFamily="34" charset="0"/>
              </a:rPr>
              <a:t>Hogervorst</a:t>
            </a:r>
            <a:r>
              <a:rPr lang="pt-BR" sz="1400" dirty="0">
                <a:solidFill>
                  <a:srgbClr val="003641"/>
                </a:solidFill>
                <a:latin typeface="Sicoob Sans RC3" panose="020B0503020204030204" pitchFamily="34" charset="0"/>
              </a:rPr>
              <a:t>).</a:t>
            </a:r>
            <a:br>
              <a:rPr lang="pt-BR" sz="1400" dirty="0">
                <a:solidFill>
                  <a:srgbClr val="003641"/>
                </a:solidFill>
                <a:latin typeface="Sicoob Sans RC3" panose="020B0503020204030204" pitchFamily="34" charset="0"/>
              </a:rPr>
            </a:br>
            <a:br>
              <a:rPr lang="pt-BR" sz="1400" dirty="0">
                <a:solidFill>
                  <a:srgbClr val="003641"/>
                </a:solidFill>
                <a:latin typeface="Sicoob Sans RC3" panose="020B0503020204030204" pitchFamily="34" charset="0"/>
              </a:rPr>
            </a:br>
            <a:r>
              <a:rPr lang="pt-BR" sz="1400" b="1" dirty="0">
                <a:solidFill>
                  <a:srgbClr val="003641"/>
                </a:solidFill>
                <a:latin typeface="Sicoob Sans RC3" panose="020B0503020204030204" pitchFamily="34" charset="0"/>
              </a:rPr>
              <a:t>DATA: </a:t>
            </a:r>
            <a:r>
              <a:rPr lang="pt-BR" sz="1400" dirty="0">
                <a:solidFill>
                  <a:srgbClr val="003641"/>
                </a:solidFill>
                <a:latin typeface="Sicoob Sans RC3" panose="020B0503020204030204" pitchFamily="34" charset="0"/>
              </a:rPr>
              <a:t>17/08/2024</a:t>
            </a:r>
            <a:br>
              <a:rPr lang="pt-BR" sz="1400" dirty="0">
                <a:solidFill>
                  <a:srgbClr val="003641"/>
                </a:solidFill>
                <a:latin typeface="Sicoob Sans RC3" panose="020B0503020204030204" pitchFamily="34" charset="0"/>
              </a:rPr>
            </a:br>
            <a:r>
              <a:rPr lang="pt-BR" sz="1400" b="1" dirty="0">
                <a:solidFill>
                  <a:srgbClr val="003641"/>
                </a:solidFill>
                <a:latin typeface="Sicoob Sans RC3" panose="020B0503020204030204" pitchFamily="34" charset="0"/>
              </a:rPr>
              <a:t>HORA: </a:t>
            </a:r>
            <a:r>
              <a:rPr lang="pt-BR" sz="1400" dirty="0">
                <a:solidFill>
                  <a:srgbClr val="003641"/>
                </a:solidFill>
                <a:latin typeface="Sicoob Sans RC3" panose="020B0503020204030204" pitchFamily="34" charset="0"/>
              </a:rPr>
              <a:t>08h às 16h </a:t>
            </a:r>
            <a:br>
              <a:rPr lang="pt-BR" sz="1400" b="1" dirty="0">
                <a:solidFill>
                  <a:srgbClr val="003641"/>
                </a:solidFill>
                <a:latin typeface="Sicoob Sans RC3" panose="020B0503020204030204" pitchFamily="34" charset="0"/>
              </a:rPr>
            </a:br>
            <a:r>
              <a:rPr lang="pt-BR" sz="1400" b="1" dirty="0">
                <a:solidFill>
                  <a:srgbClr val="003641"/>
                </a:solidFill>
                <a:latin typeface="Sicoob Sans RC3" panose="020B0503020204030204" pitchFamily="34" charset="0"/>
              </a:rPr>
              <a:t>LOCAL: </a:t>
            </a:r>
            <a:r>
              <a:rPr lang="pt-BR" sz="1400" dirty="0">
                <a:solidFill>
                  <a:srgbClr val="003641"/>
                </a:solidFill>
                <a:latin typeface="Sicoob Sans RC3" panose="020B0503020204030204" pitchFamily="34" charset="0"/>
              </a:rPr>
              <a:t>Escola Municipal Amado Lima – CP/MG</a:t>
            </a:r>
            <a:endParaRPr lang="pt-BR" sz="1100" b="1" dirty="0">
              <a:solidFill>
                <a:srgbClr val="003641"/>
              </a:solidFill>
              <a:latin typeface="Sicoob Sans RC3" panose="020B0503020204030204" pitchFamily="34" charset="0"/>
            </a:endParaRPr>
          </a:p>
        </p:txBody>
      </p:sp>
      <p:sp>
        <p:nvSpPr>
          <p:cNvPr id="4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Sicoob Sans RC" panose="020B0503020204030204" pitchFamily="34" charset="77"/>
              </a:rPr>
              <a:t>2</a:t>
            </a:fld>
            <a:endParaRPr>
              <a:latin typeface="Sicoob Sans RC" panose="020B0503020204030204" pitchFamily="34" charset="77"/>
            </a:endParaRPr>
          </a:p>
        </p:txBody>
      </p:sp>
      <p:sp>
        <p:nvSpPr>
          <p:cNvPr id="415" name="Square"/>
          <p:cNvSpPr/>
          <p:nvPr/>
        </p:nvSpPr>
        <p:spPr>
          <a:xfrm>
            <a:off x="802942" y="738289"/>
            <a:ext cx="1581994" cy="1581994"/>
          </a:xfrm>
          <a:prstGeom prst="round2DiagRect">
            <a:avLst/>
          </a:prstGeom>
          <a:solidFill>
            <a:srgbClr val="00AE9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3" panose="020B0503020204030204" pitchFamily="34" charset="0"/>
            </a:endParaRPr>
          </a:p>
        </p:txBody>
      </p:sp>
      <p:sp>
        <p:nvSpPr>
          <p:cNvPr id="419" name="Square"/>
          <p:cNvSpPr/>
          <p:nvPr/>
        </p:nvSpPr>
        <p:spPr>
          <a:xfrm>
            <a:off x="2572538" y="6042404"/>
            <a:ext cx="1581994" cy="1581994"/>
          </a:xfrm>
          <a:prstGeom prst="round2DiagRect">
            <a:avLst/>
          </a:prstGeom>
          <a:gradFill>
            <a:gsLst>
              <a:gs pos="0">
                <a:srgbClr val="003641"/>
              </a:gs>
              <a:gs pos="100000">
                <a:srgbClr val="00AE9D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" panose="020B0503020204030204" pitchFamily="34" charset="77"/>
            </a:endParaRPr>
          </a:p>
        </p:txBody>
      </p:sp>
      <p:sp>
        <p:nvSpPr>
          <p:cNvPr id="422" name="Square"/>
          <p:cNvSpPr/>
          <p:nvPr/>
        </p:nvSpPr>
        <p:spPr>
          <a:xfrm>
            <a:off x="2572538" y="-1029749"/>
            <a:ext cx="1581994" cy="1581994"/>
          </a:xfrm>
          <a:prstGeom prst="round2DiagRect">
            <a:avLst/>
          </a:prstGeom>
          <a:solidFill>
            <a:srgbClr val="00AE9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" panose="020B0503020204030204" pitchFamily="34" charset="77"/>
            </a:endParaRPr>
          </a:p>
        </p:txBody>
      </p:sp>
      <p:sp>
        <p:nvSpPr>
          <p:cNvPr id="423" name="Square"/>
          <p:cNvSpPr/>
          <p:nvPr/>
        </p:nvSpPr>
        <p:spPr>
          <a:xfrm>
            <a:off x="-966656" y="2506327"/>
            <a:ext cx="1581994" cy="1581994"/>
          </a:xfrm>
          <a:prstGeom prst="round2DiagRect">
            <a:avLst/>
          </a:prstGeom>
          <a:solidFill>
            <a:srgbClr val="00AE9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" panose="020B0503020204030204" pitchFamily="34" charset="77"/>
            </a:endParaRPr>
          </a:p>
        </p:txBody>
      </p:sp>
      <p:sp>
        <p:nvSpPr>
          <p:cNvPr id="424" name="Teamwork"/>
          <p:cNvSpPr txBox="1"/>
          <p:nvPr/>
        </p:nvSpPr>
        <p:spPr>
          <a:xfrm>
            <a:off x="6970070" y="2200023"/>
            <a:ext cx="4053530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30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Doe sangue, doe vida.</a:t>
            </a:r>
          </a:p>
        </p:txBody>
      </p:sp>
      <p:grpSp>
        <p:nvGrpSpPr>
          <p:cNvPr id="428" name="Group"/>
          <p:cNvGrpSpPr/>
          <p:nvPr/>
        </p:nvGrpSpPr>
        <p:grpSpPr>
          <a:xfrm>
            <a:off x="7010676" y="1642002"/>
            <a:ext cx="1220474" cy="401500"/>
            <a:chOff x="0" y="0"/>
            <a:chExt cx="2440945" cy="802998"/>
          </a:xfrm>
        </p:grpSpPr>
        <p:sp>
          <p:nvSpPr>
            <p:cNvPr id="426" name="Rounded Rectangle"/>
            <p:cNvSpPr/>
            <p:nvPr/>
          </p:nvSpPr>
          <p:spPr>
            <a:xfrm>
              <a:off x="0" y="0"/>
              <a:ext cx="2440945" cy="80299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764352">
                <a:defRPr sz="5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Poppins Medium"/>
                </a:defRPr>
              </a:pPr>
              <a:endParaRPr sz="2700">
                <a:latin typeface="Sicoob Sans RC3" panose="020B0503020204030204" pitchFamily="34" charset="0"/>
              </a:endParaRPr>
            </a:p>
          </p:txBody>
        </p:sp>
        <p:sp>
          <p:nvSpPr>
            <p:cNvPr id="427" name="Definition"/>
            <p:cNvSpPr txBox="1"/>
            <p:nvPr/>
          </p:nvSpPr>
          <p:spPr>
            <a:xfrm>
              <a:off x="216330" y="178998"/>
              <a:ext cx="2008288" cy="471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t">
              <a:spAutoFit/>
            </a:bodyPr>
            <a:lstStyle>
              <a:lvl1pPr defTabSz="457200">
                <a:spcBef>
                  <a:spcPts val="2000"/>
                </a:spcBef>
                <a:defRPr sz="2400">
                  <a:solidFill>
                    <a:srgbClr val="3C3C3A"/>
                  </a:solidFill>
                  <a:latin typeface="Poppins Regular"/>
                  <a:ea typeface="Poppins Regular"/>
                  <a:cs typeface="Poppins Regular"/>
                  <a:sym typeface="Poppins Regular"/>
                </a:defRPr>
              </a:lvl1pPr>
            </a:lstStyle>
            <a:p>
              <a:pPr algn="ctr"/>
              <a:r>
                <a:rPr lang="pt-BR" sz="1200" dirty="0">
                  <a:solidFill>
                    <a:srgbClr val="003641"/>
                  </a:solidFill>
                  <a:latin typeface="Sicoob Sans RC3" panose="020B0503020204030204" pitchFamily="34" charset="0"/>
                </a:rPr>
                <a:t>A Campanha</a:t>
              </a:r>
              <a:endParaRPr sz="1200" dirty="0">
                <a:solidFill>
                  <a:srgbClr val="003641"/>
                </a:solidFill>
                <a:latin typeface="Sicoob Sans RC3" panose="020B0503020204030204" pitchFamily="34" charset="0"/>
              </a:endParaRPr>
            </a:p>
          </p:txBody>
        </p:sp>
      </p:grpSp>
      <p:sp>
        <p:nvSpPr>
          <p:cNvPr id="4" name="Teamwork">
            <a:extLst>
              <a:ext uri="{FF2B5EF4-FFF2-40B4-BE49-F238E27FC236}">
                <a16:creationId xmlns:a16="http://schemas.microsoft.com/office/drawing/2014/main" id="{9D90DBA2-94D9-DB63-946E-40D6340E04BE}"/>
              </a:ext>
            </a:extLst>
          </p:cNvPr>
          <p:cNvSpPr txBox="1"/>
          <p:nvPr/>
        </p:nvSpPr>
        <p:spPr>
          <a:xfrm>
            <a:off x="2522764" y="539137"/>
            <a:ext cx="1909928" cy="189795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solidFill>
                  <a:srgbClr val="003641"/>
                </a:solidFill>
                <a:latin typeface="Sicoob Sans RC3" panose="020B0503020204030204" pitchFamily="34" charset="0"/>
              </a:rPr>
              <a:t>+ + + + + + + + + + + + + + + + + + + + + + + + + + + + + + + + + + +</a:t>
            </a:r>
            <a:endParaRPr sz="2400" dirty="0">
              <a:solidFill>
                <a:srgbClr val="003641"/>
              </a:solidFill>
              <a:latin typeface="Sicoob Sans RC3" panose="020B0503020204030204" pitchFamily="34" charset="0"/>
            </a:endParaRPr>
          </a:p>
        </p:txBody>
      </p:sp>
      <p:sp>
        <p:nvSpPr>
          <p:cNvPr id="5" name="Teamwork">
            <a:extLst>
              <a:ext uri="{FF2B5EF4-FFF2-40B4-BE49-F238E27FC236}">
                <a16:creationId xmlns:a16="http://schemas.microsoft.com/office/drawing/2014/main" id="{C1950248-B2FA-FFF7-4724-BE8933F7FE8A}"/>
              </a:ext>
            </a:extLst>
          </p:cNvPr>
          <p:cNvSpPr txBox="1"/>
          <p:nvPr/>
        </p:nvSpPr>
        <p:spPr>
          <a:xfrm>
            <a:off x="755750" y="4092241"/>
            <a:ext cx="1909928" cy="189795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solidFill>
                  <a:srgbClr val="00AE9D"/>
                </a:solidFill>
                <a:latin typeface="Sicoob Sans RC3" panose="020B0503020204030204" pitchFamily="34" charset="0"/>
              </a:rPr>
              <a:t>+ + + + + + + + + + + + + + + + + + + + + + + + + + + + + + + + + + +</a:t>
            </a:r>
            <a:endParaRPr sz="2400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2CCF85F-C14A-20C1-092A-E54EC2978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79236"/>
            <a:ext cx="397522" cy="354228"/>
          </a:xfrm>
          <a:prstGeom prst="rect">
            <a:avLst/>
          </a:prstGeom>
        </p:spPr>
      </p:pic>
      <p:pic>
        <p:nvPicPr>
          <p:cNvPr id="3" name="Imagem 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3157EEBC-D152-DDE7-3925-7ACC088EA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99" y="3010419"/>
            <a:ext cx="841278" cy="624872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17BFC6CF-0C88-7A24-00BE-AB1DE0887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98" y="4685298"/>
            <a:ext cx="843984" cy="760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"/>
          <p:cNvSpPr/>
          <p:nvPr/>
        </p:nvSpPr>
        <p:spPr>
          <a:xfrm>
            <a:off x="6568805" y="-15772"/>
            <a:ext cx="5653890" cy="6889543"/>
          </a:xfrm>
          <a:prstGeom prst="rect">
            <a:avLst/>
          </a:prstGeom>
          <a:gradFill>
            <a:gsLst>
              <a:gs pos="0">
                <a:srgbClr val="00AE9D"/>
              </a:gs>
              <a:gs pos="99000">
                <a:srgbClr val="003641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/>
          </a:p>
        </p:txBody>
      </p:sp>
      <p:sp>
        <p:nvSpPr>
          <p:cNvPr id="2" name="Teamwork">
            <a:extLst>
              <a:ext uri="{FF2B5EF4-FFF2-40B4-BE49-F238E27FC236}">
                <a16:creationId xmlns:a16="http://schemas.microsoft.com/office/drawing/2014/main" id="{732E9601-F318-DB08-DD13-9CF3804669AA}"/>
              </a:ext>
            </a:extLst>
          </p:cNvPr>
          <p:cNvSpPr txBox="1"/>
          <p:nvPr/>
        </p:nvSpPr>
        <p:spPr>
          <a:xfrm>
            <a:off x="783682" y="549368"/>
            <a:ext cx="5295276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30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Responsabilidade Credicope:</a:t>
            </a:r>
            <a:br>
              <a:rPr lang="pt-BR" sz="3000" b="1" dirty="0">
                <a:solidFill>
                  <a:srgbClr val="00AE9D"/>
                </a:solidFill>
                <a:latin typeface="Sicoob Sans RC3" panose="020B0503020204030204" pitchFamily="34" charset="0"/>
              </a:rPr>
            </a:br>
            <a:br>
              <a:rPr lang="pt-BR" sz="3000" b="1" dirty="0">
                <a:solidFill>
                  <a:srgbClr val="00AE9D"/>
                </a:solidFill>
                <a:latin typeface="Sicoob Sans RC3" panose="020B0503020204030204" pitchFamily="34" charset="0"/>
              </a:rPr>
            </a:br>
            <a:endParaRPr sz="30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  <p:sp>
        <p:nvSpPr>
          <p:cNvPr id="3" name="Teamwork is the backbone of success, a cohesive force that brings individuals together to achieve common goals. It fosters collaboration and communication, enabling members to leverage each other's strengths and skills. In a team, mutual respect and trus">
            <a:extLst>
              <a:ext uri="{FF2B5EF4-FFF2-40B4-BE49-F238E27FC236}">
                <a16:creationId xmlns:a16="http://schemas.microsoft.com/office/drawing/2014/main" id="{3CFA717F-3F00-CA0A-A662-7198582F4881}"/>
              </a:ext>
            </a:extLst>
          </p:cNvPr>
          <p:cNvSpPr txBox="1"/>
          <p:nvPr/>
        </p:nvSpPr>
        <p:spPr>
          <a:xfrm>
            <a:off x="783682" y="1179463"/>
            <a:ext cx="9363166" cy="4175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spcBef>
                <a:spcPts val="2000"/>
              </a:spcBef>
              <a:defRPr sz="2400">
                <a:solidFill>
                  <a:srgbClr val="3C3C3A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rPr lang="pt-BR" sz="20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- Fornecimento de lanche:</a:t>
            </a:r>
            <a:br>
              <a:rPr lang="pt-BR" sz="2000" b="1" dirty="0">
                <a:solidFill>
                  <a:srgbClr val="00AE9D"/>
                </a:solidFill>
                <a:latin typeface="Sicoob Sans RC3" panose="020B0503020204030204" pitchFamily="34" charset="0"/>
              </a:rPr>
            </a:br>
            <a:r>
              <a:rPr lang="pt-BR" sz="2000" b="0" i="0" dirty="0">
                <a:solidFill>
                  <a:srgbClr val="003641"/>
                </a:solidFill>
                <a:effectLst/>
                <a:latin typeface="Sicoob Sans RC3" panose="020B0503020204030204" pitchFamily="34" charset="0"/>
              </a:rPr>
              <a:t>Café</a:t>
            </a:r>
            <a:br>
              <a:rPr lang="pt-BR" sz="2000" b="0" i="0" dirty="0">
                <a:solidFill>
                  <a:srgbClr val="003641"/>
                </a:solidFill>
                <a:effectLst/>
                <a:latin typeface="Sicoob Sans RC3" panose="020B0503020204030204" pitchFamily="34" charset="0"/>
              </a:rPr>
            </a:br>
            <a:r>
              <a:rPr lang="pt-BR" sz="2000" b="0" i="0" dirty="0">
                <a:solidFill>
                  <a:srgbClr val="003641"/>
                </a:solidFill>
                <a:effectLst/>
                <a:latin typeface="Sicoob Sans RC3" panose="020B0503020204030204" pitchFamily="34" charset="0"/>
              </a:rPr>
              <a:t>Suco</a:t>
            </a:r>
            <a:br>
              <a:rPr lang="pt-BR" sz="2000" b="0" i="0" dirty="0">
                <a:solidFill>
                  <a:srgbClr val="003641"/>
                </a:solidFill>
                <a:effectLst/>
                <a:latin typeface="Sicoob Sans RC3" panose="020B0503020204030204" pitchFamily="34" charset="0"/>
              </a:rPr>
            </a:br>
            <a:r>
              <a:rPr lang="pt-BR" sz="2000" b="0" i="0" dirty="0">
                <a:solidFill>
                  <a:srgbClr val="003641"/>
                </a:solidFill>
                <a:effectLst/>
                <a:latin typeface="Sicoob Sans RC3" panose="020B0503020204030204" pitchFamily="34" charset="0"/>
              </a:rPr>
              <a:t>Biscoito (Sal e Doce)</a:t>
            </a:r>
            <a:br>
              <a:rPr lang="pt-BR" sz="2000" b="0" i="0" dirty="0">
                <a:solidFill>
                  <a:srgbClr val="003641"/>
                </a:solidFill>
                <a:effectLst/>
                <a:latin typeface="Sicoob Sans RC3" panose="020B0503020204030204" pitchFamily="34" charset="0"/>
              </a:rPr>
            </a:br>
            <a:br>
              <a:rPr lang="pt-BR" sz="2000" b="0" i="0" dirty="0">
                <a:solidFill>
                  <a:srgbClr val="003641"/>
                </a:solidFill>
                <a:effectLst/>
                <a:latin typeface="Sicoob Sans RC3" panose="020B0503020204030204" pitchFamily="34" charset="0"/>
              </a:rPr>
            </a:br>
            <a:r>
              <a:rPr lang="pt-BR" sz="2000" b="0" i="0" dirty="0">
                <a:solidFill>
                  <a:srgbClr val="003641"/>
                </a:solidFill>
                <a:effectLst/>
                <a:latin typeface="Sicoob Sans RC3" panose="020B0503020204030204" pitchFamily="34" charset="0"/>
              </a:rPr>
              <a:t>*Durante todo horário – 08h às 16h</a:t>
            </a:r>
            <a:br>
              <a:rPr lang="pt-BR" sz="2000" b="0" i="0" dirty="0">
                <a:solidFill>
                  <a:srgbClr val="003641"/>
                </a:solidFill>
                <a:effectLst/>
                <a:latin typeface="Sicoob Sans RC3" panose="020B0503020204030204" pitchFamily="34" charset="0"/>
              </a:rPr>
            </a:br>
            <a:br>
              <a:rPr lang="pt-BR" sz="2000" b="0" i="0" dirty="0">
                <a:solidFill>
                  <a:srgbClr val="003641"/>
                </a:solidFill>
                <a:effectLst/>
                <a:latin typeface="Sicoob Sans RC3" panose="020B0503020204030204" pitchFamily="34" charset="0"/>
              </a:rPr>
            </a:br>
            <a:r>
              <a:rPr lang="pt-BR" sz="20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- 05 funcionários (voluntários) para trabalhar.</a:t>
            </a:r>
            <a:br>
              <a:rPr lang="pt-BR" sz="2000" b="1" dirty="0">
                <a:solidFill>
                  <a:srgbClr val="00AE9D"/>
                </a:solidFill>
                <a:latin typeface="Sicoob Sans RC3" panose="020B0503020204030204" pitchFamily="34" charset="0"/>
              </a:rPr>
            </a:br>
            <a:br>
              <a:rPr lang="pt-BR" sz="2000" b="1" dirty="0">
                <a:solidFill>
                  <a:srgbClr val="00AE9D"/>
                </a:solidFill>
                <a:latin typeface="Sicoob Sans RC3" panose="020B0503020204030204" pitchFamily="34" charset="0"/>
              </a:rPr>
            </a:br>
            <a:r>
              <a:rPr lang="pt-BR" sz="20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- 20 funcionários (voluntários) para doar.</a:t>
            </a:r>
            <a:br>
              <a:rPr lang="pt-BR" sz="2000" b="1" dirty="0">
                <a:solidFill>
                  <a:srgbClr val="00AE9D"/>
                </a:solidFill>
                <a:latin typeface="Sicoob Sans RC3" panose="020B0503020204030204" pitchFamily="34" charset="0"/>
              </a:rPr>
            </a:br>
            <a:br>
              <a:rPr lang="pt-BR" sz="2000" b="1" dirty="0">
                <a:solidFill>
                  <a:srgbClr val="00AE9D"/>
                </a:solidFill>
                <a:latin typeface="Sicoob Sans RC3" panose="020B0503020204030204" pitchFamily="34" charset="0"/>
              </a:rPr>
            </a:br>
            <a:r>
              <a:rPr lang="pt-BR" sz="20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- Divulgação para doação:</a:t>
            </a:r>
            <a:br>
              <a:rPr lang="pt-BR" sz="2000" b="1" dirty="0">
                <a:solidFill>
                  <a:srgbClr val="00AE9D"/>
                </a:solidFill>
                <a:latin typeface="Sicoob Sans RC3" panose="020B0503020204030204" pitchFamily="34" charset="0"/>
              </a:rPr>
            </a:br>
            <a:r>
              <a:rPr lang="pt-BR" sz="2000" dirty="0">
                <a:solidFill>
                  <a:srgbClr val="003641"/>
                </a:solidFill>
                <a:latin typeface="Sicoob Sans RC3" panose="020B0503020204030204" pitchFamily="34" charset="0"/>
              </a:rPr>
              <a:t>Rádio e propaganda volante.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76DEED1-EE9B-B6EF-FA93-0F087433E141}"/>
              </a:ext>
            </a:extLst>
          </p:cNvPr>
          <p:cNvSpPr txBox="1"/>
          <p:nvPr/>
        </p:nvSpPr>
        <p:spPr>
          <a:xfrm>
            <a:off x="1400962" y="5886595"/>
            <a:ext cx="2348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>
                <a:solidFill>
                  <a:srgbClr val="003641"/>
                </a:solidFill>
                <a:latin typeface="Sicoob Sans RC3" panose="020B0503020204030204" pitchFamily="34" charset="0"/>
              </a:rPr>
              <a:t>sicoobcredicope.com.br</a:t>
            </a:r>
          </a:p>
        </p:txBody>
      </p:sp>
      <p:sp>
        <p:nvSpPr>
          <p:cNvPr id="15" name="Teamwork">
            <a:extLst>
              <a:ext uri="{FF2B5EF4-FFF2-40B4-BE49-F238E27FC236}">
                <a16:creationId xmlns:a16="http://schemas.microsoft.com/office/drawing/2014/main" id="{72D860F0-712C-92C9-F5FE-BEF080E3B6EC}"/>
              </a:ext>
            </a:extLst>
          </p:cNvPr>
          <p:cNvSpPr txBox="1"/>
          <p:nvPr/>
        </p:nvSpPr>
        <p:spPr>
          <a:xfrm>
            <a:off x="9730952" y="1547642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solidFill>
                  <a:schemeClr val="bg1">
                    <a:alpha val="20000"/>
                  </a:schemeClr>
                </a:soli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solidFill>
                <a:schemeClr val="bg1">
                  <a:alpha val="20000"/>
                </a:schemeClr>
              </a:solidFill>
              <a:latin typeface="Sicoob Sans RC3" panose="020B0503020204030204" pitchFamily="34" charset="0"/>
            </a:endParaRPr>
          </a:p>
        </p:txBody>
      </p:sp>
      <p:pic>
        <p:nvPicPr>
          <p:cNvPr id="14" name="Espaço Reservado para Imagem 13" descr="Homem de camisa preta&#10;&#10;Descrição gerada automaticamente">
            <a:extLst>
              <a:ext uri="{FF2B5EF4-FFF2-40B4-BE49-F238E27FC236}">
                <a16:creationId xmlns:a16="http://schemas.microsoft.com/office/drawing/2014/main" id="{ABD3437D-B0B5-38DD-FC35-95F7437C4E4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7171" r="11175" b="18670"/>
          <a:stretch/>
        </p:blipFill>
        <p:spPr>
          <a:xfrm>
            <a:off x="6336189" y="0"/>
            <a:ext cx="5629275" cy="6858000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D712F8A-AF55-B976-E0DE-629C569FD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09" y="5532175"/>
            <a:ext cx="2101048" cy="93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37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"/>
          <p:cNvSpPr/>
          <p:nvPr/>
        </p:nvSpPr>
        <p:spPr>
          <a:xfrm>
            <a:off x="6568805" y="-15772"/>
            <a:ext cx="5653890" cy="6889543"/>
          </a:xfrm>
          <a:prstGeom prst="rect">
            <a:avLst/>
          </a:prstGeom>
          <a:gradFill>
            <a:gsLst>
              <a:gs pos="0">
                <a:srgbClr val="00AE9D"/>
              </a:gs>
              <a:gs pos="99000">
                <a:srgbClr val="003641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/>
          </a:p>
        </p:txBody>
      </p:sp>
      <p:sp>
        <p:nvSpPr>
          <p:cNvPr id="14" name="Teamwork">
            <a:extLst>
              <a:ext uri="{FF2B5EF4-FFF2-40B4-BE49-F238E27FC236}">
                <a16:creationId xmlns:a16="http://schemas.microsoft.com/office/drawing/2014/main" id="{9A680E41-2805-176A-46A9-46290E118A75}"/>
              </a:ext>
            </a:extLst>
          </p:cNvPr>
          <p:cNvSpPr txBox="1"/>
          <p:nvPr/>
        </p:nvSpPr>
        <p:spPr>
          <a:xfrm>
            <a:off x="9730952" y="1547642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solidFill>
                  <a:schemeClr val="bg1">
                    <a:alpha val="20000"/>
                  </a:schemeClr>
                </a:soli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solidFill>
                <a:schemeClr val="bg1">
                  <a:alpha val="20000"/>
                </a:schemeClr>
              </a:solidFill>
              <a:latin typeface="Sicoob Sans RC3" panose="020B0503020204030204" pitchFamily="34" charset="0"/>
            </a:endParaRPr>
          </a:p>
        </p:txBody>
      </p:sp>
      <p:sp>
        <p:nvSpPr>
          <p:cNvPr id="5" name="Teamwork">
            <a:extLst>
              <a:ext uri="{FF2B5EF4-FFF2-40B4-BE49-F238E27FC236}">
                <a16:creationId xmlns:a16="http://schemas.microsoft.com/office/drawing/2014/main" id="{4BB9D5ED-04D4-0736-54BD-42808D1A6667}"/>
              </a:ext>
            </a:extLst>
          </p:cNvPr>
          <p:cNvSpPr txBox="1"/>
          <p:nvPr/>
        </p:nvSpPr>
        <p:spPr>
          <a:xfrm>
            <a:off x="783682" y="268648"/>
            <a:ext cx="4196549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i="0" dirty="0">
                <a:solidFill>
                  <a:srgbClr val="00AE9D"/>
                </a:solidFill>
                <a:effectLst/>
                <a:latin typeface="Sicoob Sans RC3" panose="020B0503020204030204" pitchFamily="34" charset="0"/>
              </a:rPr>
              <a:t>Instituições</a:t>
            </a:r>
            <a:endParaRPr sz="48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AA229A1D-8450-BF43-1DB1-61936B8F16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1" t="6708" r="8876"/>
          <a:stretch/>
        </p:blipFill>
        <p:spPr>
          <a:xfrm>
            <a:off x="5769023" y="-524849"/>
            <a:ext cx="5800549" cy="7416509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74CD879-2C89-EF4B-1018-565DA1BCE64D}"/>
              </a:ext>
            </a:extLst>
          </p:cNvPr>
          <p:cNvSpPr txBox="1"/>
          <p:nvPr/>
        </p:nvSpPr>
        <p:spPr>
          <a:xfrm>
            <a:off x="1400962" y="5886595"/>
            <a:ext cx="2348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>
                <a:solidFill>
                  <a:srgbClr val="003641"/>
                </a:solidFill>
                <a:latin typeface="Sicoob Sans RC3" panose="020B0503020204030204" pitchFamily="34" charset="0"/>
              </a:rPr>
              <a:t>sicoobcredicope.com.br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D49E34-08BB-1D16-F17F-D930DC32D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09" y="5532175"/>
            <a:ext cx="2101048" cy="9363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2D11608-9A2F-BB4B-9105-407A0ADC5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55" y="1083688"/>
            <a:ext cx="4856002" cy="4199434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2B8AC30-059D-8C69-9260-739A00666C12}"/>
              </a:ext>
            </a:extLst>
          </p:cNvPr>
          <p:cNvSpPr/>
          <p:nvPr/>
        </p:nvSpPr>
        <p:spPr>
          <a:xfrm>
            <a:off x="855133" y="2438400"/>
            <a:ext cx="4796724" cy="914400"/>
          </a:xfrm>
          <a:prstGeom prst="rect">
            <a:avLst/>
          </a:prstGeom>
          <a:solidFill>
            <a:schemeClr val="dk1">
              <a:alpha val="62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9E394EE-C825-1201-C729-EE644299E82E}"/>
              </a:ext>
            </a:extLst>
          </p:cNvPr>
          <p:cNvSpPr/>
          <p:nvPr/>
        </p:nvSpPr>
        <p:spPr>
          <a:xfrm>
            <a:off x="833961" y="4123266"/>
            <a:ext cx="4796724" cy="372534"/>
          </a:xfrm>
          <a:prstGeom prst="rect">
            <a:avLst/>
          </a:prstGeom>
          <a:solidFill>
            <a:schemeClr val="dk1">
              <a:alpha val="62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76B3BDB-6D78-0644-168B-F726C012E060}"/>
              </a:ext>
            </a:extLst>
          </p:cNvPr>
          <p:cNvSpPr/>
          <p:nvPr/>
        </p:nvSpPr>
        <p:spPr>
          <a:xfrm>
            <a:off x="833961" y="4663170"/>
            <a:ext cx="4796724" cy="586371"/>
          </a:xfrm>
          <a:prstGeom prst="rect">
            <a:avLst/>
          </a:prstGeom>
          <a:solidFill>
            <a:schemeClr val="dk1">
              <a:alpha val="62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2695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"/>
          <p:cNvSpPr/>
          <p:nvPr/>
        </p:nvSpPr>
        <p:spPr>
          <a:xfrm>
            <a:off x="2381198" y="1618583"/>
            <a:ext cx="7042205" cy="3898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70" y="1234"/>
                </a:lnTo>
                <a:lnTo>
                  <a:pt x="187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074" y="0"/>
                </a:lnTo>
                <a:lnTo>
                  <a:pt x="1870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E9D"/>
              </a:gs>
              <a:gs pos="100000">
                <a:srgbClr val="003641"/>
              </a:gs>
            </a:gsLst>
            <a:lin ang="5400000" scaled="0"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3" panose="020B0503020204030204" pitchFamily="34" charset="0"/>
            </a:endParaRP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47" name="Testimonial"/>
          <p:cNvSpPr txBox="1"/>
          <p:nvPr/>
        </p:nvSpPr>
        <p:spPr>
          <a:xfrm>
            <a:off x="815517" y="505718"/>
            <a:ext cx="3468616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30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Vídeo Hemominas</a:t>
            </a:r>
          </a:p>
          <a:p>
            <a:r>
              <a:rPr lang="pt-BR" sz="2000" dirty="0">
                <a:solidFill>
                  <a:srgbClr val="003641"/>
                </a:solidFill>
                <a:latin typeface="Sicoob Sans RC3" panose="020B0503020204030204" pitchFamily="34" charset="0"/>
              </a:rPr>
              <a:t>Condições básicas para doar.</a:t>
            </a:r>
            <a:endParaRPr sz="20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  <p:sp>
        <p:nvSpPr>
          <p:cNvPr id="157" name="Freeform 81"/>
          <p:cNvSpPr/>
          <p:nvPr/>
        </p:nvSpPr>
        <p:spPr>
          <a:xfrm>
            <a:off x="9122157" y="1489677"/>
            <a:ext cx="365423" cy="257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4509" y="39"/>
                </a:moveTo>
                <a:cubicBezTo>
                  <a:pt x="3455" y="203"/>
                  <a:pt x="2455" y="825"/>
                  <a:pt x="1661" y="1835"/>
                </a:cubicBezTo>
                <a:cubicBezTo>
                  <a:pt x="603" y="3191"/>
                  <a:pt x="0" y="5130"/>
                  <a:pt x="0" y="7149"/>
                </a:cubicBezTo>
                <a:cubicBezTo>
                  <a:pt x="0" y="10514"/>
                  <a:pt x="1689" y="13461"/>
                  <a:pt x="4036" y="14094"/>
                </a:cubicBezTo>
                <a:cubicBezTo>
                  <a:pt x="3561" y="15786"/>
                  <a:pt x="2807" y="17466"/>
                  <a:pt x="1807" y="19078"/>
                </a:cubicBezTo>
                <a:cubicBezTo>
                  <a:pt x="1490" y="19587"/>
                  <a:pt x="1445" y="20312"/>
                  <a:pt x="1705" y="20883"/>
                </a:cubicBezTo>
                <a:cubicBezTo>
                  <a:pt x="1906" y="21332"/>
                  <a:pt x="2241" y="21585"/>
                  <a:pt x="2601" y="21585"/>
                </a:cubicBezTo>
                <a:cubicBezTo>
                  <a:pt x="2702" y="21585"/>
                  <a:pt x="2799" y="21574"/>
                  <a:pt x="2899" y="21523"/>
                </a:cubicBezTo>
                <a:cubicBezTo>
                  <a:pt x="5016" y="20646"/>
                  <a:pt x="9967" y="17535"/>
                  <a:pt x="10104" y="7562"/>
                </a:cubicBezTo>
                <a:cubicBezTo>
                  <a:pt x="10155" y="3717"/>
                  <a:pt x="8165" y="417"/>
                  <a:pt x="5580" y="39"/>
                </a:cubicBezTo>
                <a:cubicBezTo>
                  <a:pt x="5222" y="-11"/>
                  <a:pt x="4861" y="-15"/>
                  <a:pt x="4509" y="39"/>
                </a:cubicBezTo>
                <a:close/>
                <a:moveTo>
                  <a:pt x="16005" y="39"/>
                </a:moveTo>
                <a:cubicBezTo>
                  <a:pt x="14953" y="203"/>
                  <a:pt x="13958" y="825"/>
                  <a:pt x="13164" y="1835"/>
                </a:cubicBezTo>
                <a:cubicBezTo>
                  <a:pt x="12106" y="3191"/>
                  <a:pt x="11496" y="5130"/>
                  <a:pt x="11496" y="7149"/>
                </a:cubicBezTo>
                <a:cubicBezTo>
                  <a:pt x="11496" y="10514"/>
                  <a:pt x="13185" y="13461"/>
                  <a:pt x="15532" y="14094"/>
                </a:cubicBezTo>
                <a:cubicBezTo>
                  <a:pt x="15056" y="15786"/>
                  <a:pt x="14303" y="17466"/>
                  <a:pt x="13302" y="19078"/>
                </a:cubicBezTo>
                <a:cubicBezTo>
                  <a:pt x="12986" y="19587"/>
                  <a:pt x="12948" y="20312"/>
                  <a:pt x="13208" y="20883"/>
                </a:cubicBezTo>
                <a:cubicBezTo>
                  <a:pt x="13409" y="21332"/>
                  <a:pt x="13737" y="21585"/>
                  <a:pt x="14096" y="21585"/>
                </a:cubicBezTo>
                <a:cubicBezTo>
                  <a:pt x="14197" y="21585"/>
                  <a:pt x="14302" y="21574"/>
                  <a:pt x="14402" y="21523"/>
                </a:cubicBezTo>
                <a:cubicBezTo>
                  <a:pt x="16519" y="20646"/>
                  <a:pt x="21463" y="17535"/>
                  <a:pt x="21600" y="7562"/>
                </a:cubicBezTo>
                <a:lnTo>
                  <a:pt x="21600" y="7417"/>
                </a:lnTo>
                <a:cubicBezTo>
                  <a:pt x="21600" y="3634"/>
                  <a:pt x="19632" y="417"/>
                  <a:pt x="17069" y="39"/>
                </a:cubicBezTo>
                <a:cubicBezTo>
                  <a:pt x="16712" y="-11"/>
                  <a:pt x="16356" y="-15"/>
                  <a:pt x="16005" y="39"/>
                </a:cubicBezTo>
                <a:close/>
              </a:path>
            </a:pathLst>
          </a:custGeom>
          <a:solidFill>
            <a:srgbClr val="003641"/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defTabSz="457200">
              <a:defRPr sz="1800">
                <a:latin typeface="Poppins Regular"/>
                <a:ea typeface="Poppins Regular"/>
                <a:cs typeface="Poppins Regular"/>
                <a:sym typeface="Poppins Regular"/>
              </a:defRPr>
            </a:pPr>
            <a:endParaRPr sz="900">
              <a:latin typeface="Sicoob Sans RC3" panose="020B050302020403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97B55649-DF65-49F4-C4CB-FE9B53DA1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595" y="6179236"/>
            <a:ext cx="397522" cy="354228"/>
          </a:xfrm>
          <a:prstGeom prst="rect">
            <a:avLst/>
          </a:prstGeom>
        </p:spPr>
      </p:pic>
      <p:pic>
        <p:nvPicPr>
          <p:cNvPr id="3" name="WhatsApp Video 2024-07-29 at 09.49.28">
            <a:hlinkClick r:id="" action="ppaction://media"/>
            <a:extLst>
              <a:ext uri="{FF2B5EF4-FFF2-40B4-BE49-F238E27FC236}">
                <a16:creationId xmlns:a16="http://schemas.microsoft.com/office/drawing/2014/main" id="{603B1682-050A-2058-E624-F471CDAF3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402" y="1850707"/>
            <a:ext cx="6024374" cy="3388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Pessoas posando para foto&#10;&#10;Descrição gerada automaticamente">
            <a:extLst>
              <a:ext uri="{FF2B5EF4-FFF2-40B4-BE49-F238E27FC236}">
                <a16:creationId xmlns:a16="http://schemas.microsoft.com/office/drawing/2014/main" id="{54351998-CABA-58FC-5146-2BA62DFFE5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r="16600"/>
          <a:stretch>
            <a:fillRect/>
          </a:stretch>
        </p:blipFill>
        <p:spPr>
          <a:xfrm>
            <a:off x="6800850" y="855663"/>
            <a:ext cx="3370263" cy="3370262"/>
          </a:xfrm>
          <a:prstGeom prst="round2DiagRect">
            <a:avLst/>
          </a:prstGeom>
        </p:spPr>
      </p:pic>
      <p:pic>
        <p:nvPicPr>
          <p:cNvPr id="8" name="Espaço Reservado para Imagem 7" descr="Uma imagem contendo pessoa, no interior, mulher, homem&#10;&#10;Descrição gerada automaticamente">
            <a:extLst>
              <a:ext uri="{FF2B5EF4-FFF2-40B4-BE49-F238E27FC236}">
                <a16:creationId xmlns:a16="http://schemas.microsoft.com/office/drawing/2014/main" id="{1F2C83D6-3568-8786-9BCA-00403D99A7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7" r="20077"/>
          <a:stretch>
            <a:fillRect/>
          </a:stretch>
        </p:blipFill>
        <p:spPr>
          <a:xfrm>
            <a:off x="10336213" y="4418013"/>
            <a:ext cx="1581150" cy="1582737"/>
          </a:xfrm>
          <a:prstGeom prst="round2DiagRect">
            <a:avLst/>
          </a:prstGeom>
        </p:spPr>
      </p:pic>
      <p:sp>
        <p:nvSpPr>
          <p:cNvPr id="417" name="Square"/>
          <p:cNvSpPr/>
          <p:nvPr/>
        </p:nvSpPr>
        <p:spPr>
          <a:xfrm>
            <a:off x="10359095" y="2638003"/>
            <a:ext cx="1581994" cy="1581994"/>
          </a:xfrm>
          <a:prstGeom prst="round2DiagRect">
            <a:avLst/>
          </a:prstGeom>
          <a:solidFill>
            <a:srgbClr val="00364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" panose="020B0503020204030204" pitchFamily="34" charset="77"/>
            </a:endParaRPr>
          </a:p>
        </p:txBody>
      </p:sp>
      <p:sp>
        <p:nvSpPr>
          <p:cNvPr id="420" name="Square"/>
          <p:cNvSpPr/>
          <p:nvPr/>
        </p:nvSpPr>
        <p:spPr>
          <a:xfrm>
            <a:off x="8589396" y="4406041"/>
            <a:ext cx="1581994" cy="1581994"/>
          </a:xfrm>
          <a:prstGeom prst="round2DiagRect">
            <a:avLst/>
          </a:prstGeom>
          <a:gradFill>
            <a:gsLst>
              <a:gs pos="0">
                <a:srgbClr val="003641"/>
              </a:gs>
              <a:gs pos="100000">
                <a:srgbClr val="00AE9D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" panose="020B0503020204030204" pitchFamily="34" charset="77"/>
            </a:endParaRPr>
          </a:p>
        </p:txBody>
      </p:sp>
      <p:sp>
        <p:nvSpPr>
          <p:cNvPr id="4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9100" y="6488026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419" name="Square"/>
          <p:cNvSpPr/>
          <p:nvPr/>
        </p:nvSpPr>
        <p:spPr>
          <a:xfrm>
            <a:off x="10359095" y="6174080"/>
            <a:ext cx="1581994" cy="1581994"/>
          </a:xfrm>
          <a:prstGeom prst="round2DiagRect">
            <a:avLst/>
          </a:prstGeom>
          <a:gradFill>
            <a:gsLst>
              <a:gs pos="0">
                <a:srgbClr val="003641"/>
              </a:gs>
              <a:gs pos="100000">
                <a:srgbClr val="00AE9D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" panose="020B0503020204030204" pitchFamily="34" charset="77"/>
            </a:endParaRPr>
          </a:p>
        </p:txBody>
      </p:sp>
      <p:sp>
        <p:nvSpPr>
          <p:cNvPr id="422" name="Square"/>
          <p:cNvSpPr/>
          <p:nvPr/>
        </p:nvSpPr>
        <p:spPr>
          <a:xfrm>
            <a:off x="10359095" y="-898073"/>
            <a:ext cx="1581994" cy="1581994"/>
          </a:xfrm>
          <a:prstGeom prst="round2DiagRect">
            <a:avLst/>
          </a:prstGeom>
          <a:solidFill>
            <a:srgbClr val="00AE9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" panose="020B0503020204030204" pitchFamily="34" charset="77"/>
            </a:endParaRPr>
          </a:p>
        </p:txBody>
      </p:sp>
      <p:sp>
        <p:nvSpPr>
          <p:cNvPr id="424" name="Teamwork"/>
          <p:cNvSpPr txBox="1"/>
          <p:nvPr/>
        </p:nvSpPr>
        <p:spPr>
          <a:xfrm>
            <a:off x="832391" y="1556692"/>
            <a:ext cx="7149559" cy="3129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100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Muito obrigado!</a:t>
            </a:r>
          </a:p>
        </p:txBody>
      </p:sp>
      <p:sp>
        <p:nvSpPr>
          <p:cNvPr id="4" name="Teamwork">
            <a:extLst>
              <a:ext uri="{FF2B5EF4-FFF2-40B4-BE49-F238E27FC236}">
                <a16:creationId xmlns:a16="http://schemas.microsoft.com/office/drawing/2014/main" id="{9D90DBA2-94D9-DB63-946E-40D6340E04BE}"/>
              </a:ext>
            </a:extLst>
          </p:cNvPr>
          <p:cNvSpPr txBox="1"/>
          <p:nvPr/>
        </p:nvSpPr>
        <p:spPr>
          <a:xfrm>
            <a:off x="10309321" y="670813"/>
            <a:ext cx="1909928" cy="189795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solidFill>
                  <a:srgbClr val="003641"/>
                </a:solidFill>
                <a:latin typeface="Sicoob Sans RC3" panose="020B0503020204030204" pitchFamily="34" charset="0"/>
              </a:rPr>
              <a:t>+ + + + + + + + + + + + + + + + + + + + + + + + + + + + + + + + + + +</a:t>
            </a:r>
            <a:endParaRPr sz="2400" dirty="0">
              <a:solidFill>
                <a:srgbClr val="003641"/>
              </a:solidFill>
              <a:latin typeface="Sicoob Sans RC3" panose="020B050302020403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2CCF85F-C14A-20C1-092A-E54EC2978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79236"/>
            <a:ext cx="397522" cy="35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18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mwork">
            <a:extLst>
              <a:ext uri="{FF2B5EF4-FFF2-40B4-BE49-F238E27FC236}">
                <a16:creationId xmlns:a16="http://schemas.microsoft.com/office/drawing/2014/main" id="{FD7C992C-62F2-9F5E-1264-F3A3732C7BAC}"/>
              </a:ext>
            </a:extLst>
          </p:cNvPr>
          <p:cNvSpPr txBox="1"/>
          <p:nvPr/>
        </p:nvSpPr>
        <p:spPr>
          <a:xfrm>
            <a:off x="-483166" y="2295356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gradFill flip="none" rotWithShape="1">
                  <a:gsLst>
                    <a:gs pos="0">
                      <a:srgbClr val="003641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Sicoob Sans RC" panose="020B0503020204030204" pitchFamily="34" charset="77"/>
              </a:rPr>
              <a:t>+ + + + + + + + + + + + + + + + + + + + + + + + + + + + + + + + + + + + + + + + + + + + + + + +</a:t>
            </a:r>
            <a:endParaRPr sz="2400" dirty="0">
              <a:gradFill flip="none" rotWithShape="1">
                <a:gsLst>
                  <a:gs pos="0">
                    <a:srgbClr val="00364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atin typeface="Sicoob Sans RC" panose="020B0503020204030204" pitchFamily="34" charset="77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0E8DD55-47B8-AE63-8B1A-5FD001E69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16" y="2218525"/>
            <a:ext cx="6278469" cy="279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64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30CE484559CF42B1EF112FEFB46821" ma:contentTypeVersion="18" ma:contentTypeDescription="Create a new document." ma:contentTypeScope="" ma:versionID="a6807ddd2d1ad4c7ebaa56409f1c670c">
  <xsd:schema xmlns:xsd="http://www.w3.org/2001/XMLSchema" xmlns:xs="http://www.w3.org/2001/XMLSchema" xmlns:p="http://schemas.microsoft.com/office/2006/metadata/properties" xmlns:ns2="89165767-6a27-4822-9877-9a42d8bfb9de" xmlns:ns3="52bae64f-ff94-4732-b14d-c0c0af3cc8cb" targetNamespace="http://schemas.microsoft.com/office/2006/metadata/properties" ma:root="true" ma:fieldsID="2cd2d757aced4ef3a141cfddf9bfaf8c" ns2:_="" ns3:_="">
    <xsd:import namespace="89165767-6a27-4822-9877-9a42d8bfb9de"/>
    <xsd:import namespace="52bae64f-ff94-4732-b14d-c0c0af3cc8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Location" minOccurs="0"/>
                <xsd:element ref="ns2: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165767-6a27-4822-9877-9a42d8bfb9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5b74486-4571-4958-a072-e02accf382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Data" ma:index="21" nillable="true" ma:displayName="Data" ma:format="DateTime" ma:internalName="Data">
      <xsd:simpleType>
        <xsd:restriction base="dms:DateTim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bae64f-ff94-4732-b14d-c0c0af3cc8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4c0c907-ed91-40af-a651-71f237c2fd05}" ma:internalName="TaxCatchAll" ma:showField="CatchAllData" ma:web="52bae64f-ff94-4732-b14d-c0c0af3cc8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bae64f-ff94-4732-b14d-c0c0af3cc8cb" xsi:nil="true"/>
    <lcf76f155ced4ddcb4097134ff3c332f xmlns="89165767-6a27-4822-9877-9a42d8bfb9de">
      <Terms xmlns="http://schemas.microsoft.com/office/infopath/2007/PartnerControls"/>
    </lcf76f155ced4ddcb4097134ff3c332f>
    <Data xmlns="89165767-6a27-4822-9877-9a42d8bfb9de" xsi:nil="true"/>
  </documentManagement>
</p:properties>
</file>

<file path=customXml/itemProps1.xml><?xml version="1.0" encoding="utf-8"?>
<ds:datastoreItem xmlns:ds="http://schemas.openxmlformats.org/officeDocument/2006/customXml" ds:itemID="{42B55378-1B06-4088-BDB9-9E012EB3D0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1B96C2-36C6-44F4-8632-BEFD843E43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165767-6a27-4822-9877-9a42d8bfb9de"/>
    <ds:schemaRef ds:uri="52bae64f-ff94-4732-b14d-c0c0af3cc8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2CBE3D6-33C5-4BC8-A77D-5E4B351A9DA7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2bae64f-ff94-4732-b14d-c0c0af3cc8cb"/>
    <ds:schemaRef ds:uri="89165767-6a27-4822-9877-9a42d8bfb9d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465</Words>
  <Application>Microsoft Office PowerPoint</Application>
  <PresentationFormat>Widescreen</PresentationFormat>
  <Paragraphs>25</Paragraphs>
  <Slides>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3" baseType="lpstr">
      <vt:lpstr>Sicoob Sans RC</vt:lpstr>
      <vt:lpstr>Sicoob Sans RC3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Darlisson Pereira Macedo</dc:creator>
  <cp:lastModifiedBy>credicope</cp:lastModifiedBy>
  <cp:revision>9</cp:revision>
  <dcterms:created xsi:type="dcterms:W3CDTF">2023-11-13T16:30:33Z</dcterms:created>
  <dcterms:modified xsi:type="dcterms:W3CDTF">2024-07-29T13:24:23Z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459b2e0-2ec4-47e6-afc1-6e3f8b684f6a_Enabled">
    <vt:lpwstr>true</vt:lpwstr>
  </property>
  <property fmtid="{D5CDD505-2E9C-101B-9397-08002B2CF9AE}" pid="3" name="MSIP_Label_6459b2e0-2ec4-47e6-afc1-6e3f8b684f6a_SetDate">
    <vt:lpwstr>2023-11-13T16:31:42Z</vt:lpwstr>
  </property>
  <property fmtid="{D5CDD505-2E9C-101B-9397-08002B2CF9AE}" pid="4" name="MSIP_Label_6459b2e0-2ec4-47e6-afc1-6e3f8b684f6a_Method">
    <vt:lpwstr>Privileged</vt:lpwstr>
  </property>
  <property fmtid="{D5CDD505-2E9C-101B-9397-08002B2CF9AE}" pid="5" name="MSIP_Label_6459b2e0-2ec4-47e6-afc1-6e3f8b684f6a_Name">
    <vt:lpwstr>6459b2e0-2ec4-47e6-afc1-6e3f8b684f6a</vt:lpwstr>
  </property>
  <property fmtid="{D5CDD505-2E9C-101B-9397-08002B2CF9AE}" pid="6" name="MSIP_Label_6459b2e0-2ec4-47e6-afc1-6e3f8b684f6a_SiteId">
    <vt:lpwstr>b417b620-2ae9-4a83-ab6c-7fbd828bda1d</vt:lpwstr>
  </property>
  <property fmtid="{D5CDD505-2E9C-101B-9397-08002B2CF9AE}" pid="7" name="MSIP_Label_6459b2e0-2ec4-47e6-afc1-6e3f8b684f6a_ActionId">
    <vt:lpwstr>49cb4894-5611-443b-905f-21aa8dcc29a3</vt:lpwstr>
  </property>
  <property fmtid="{D5CDD505-2E9C-101B-9397-08002B2CF9AE}" pid="8" name="MSIP_Label_6459b2e0-2ec4-47e6-afc1-6e3f8b684f6a_ContentBits">
    <vt:lpwstr>0</vt:lpwstr>
  </property>
  <property fmtid="{D5CDD505-2E9C-101B-9397-08002B2CF9AE}" pid="9" name="ContentTypeId">
    <vt:lpwstr>0x0101008030CE484559CF42B1EF112FEFB46821</vt:lpwstr>
  </property>
  <property fmtid="{D5CDD505-2E9C-101B-9397-08002B2CF9AE}" pid="10" name="MediaServiceImageTags">
    <vt:lpwstr/>
  </property>
</Properties>
</file>